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 id="2147483900" r:id="rId18"/>
    <p:sldMasterId id="2147483912" r:id="rId19"/>
    <p:sldMasterId id="2147483924" r:id="rId20"/>
    <p:sldMasterId id="2147483936" r:id="rId21"/>
    <p:sldMasterId id="2147483948" r:id="rId22"/>
    <p:sldMasterId id="2147483960" r:id="rId23"/>
    <p:sldMasterId id="2147483972" r:id="rId24"/>
    <p:sldMasterId id="2147483984" r:id="rId25"/>
    <p:sldMasterId id="2147483996" r:id="rId26"/>
    <p:sldMasterId id="2147484008" r:id="rId27"/>
    <p:sldMasterId id="2147484020" r:id="rId28"/>
  </p:sldMasterIdLst>
  <p:notesMasterIdLst>
    <p:notesMasterId r:id="rId68"/>
  </p:notesMasterIdLst>
  <p:sldIdLst>
    <p:sldId id="271" r:id="rId29"/>
    <p:sldId id="274" r:id="rId30"/>
    <p:sldId id="275" r:id="rId31"/>
    <p:sldId id="277" r:id="rId32"/>
    <p:sldId id="278"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257" r:id="rId57"/>
    <p:sldId id="264" r:id="rId58"/>
    <p:sldId id="258" r:id="rId59"/>
    <p:sldId id="265" r:id="rId60"/>
    <p:sldId id="259" r:id="rId61"/>
    <p:sldId id="266" r:id="rId62"/>
    <p:sldId id="262" r:id="rId63"/>
    <p:sldId id="267" r:id="rId64"/>
    <p:sldId id="308" r:id="rId65"/>
    <p:sldId id="309" r:id="rId66"/>
    <p:sldId id="307" r:id="rId6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542" autoAdjust="0"/>
  </p:normalViewPr>
  <p:slideViewPr>
    <p:cSldViewPr>
      <p:cViewPr>
        <p:scale>
          <a:sx n="43" d="100"/>
          <a:sy n="43" d="100"/>
        </p:scale>
        <p:origin x="-21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2.xml"/><Relationship Id="rId1" Type="http://schemas.openxmlformats.org/officeDocument/2006/relationships/oleObject" Target="Book1" TargetMode="Externa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be-plato\Team\Data-Research\Carson\per%20capita%20by%20educat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Sheet1!$H$16</c:f>
              <c:strCache>
                <c:ptCount val="1"/>
                <c:pt idx="0">
                  <c:v>Additional Life-time earnings</c:v>
                </c:pt>
              </c:strCache>
            </c:strRef>
          </c:tx>
          <c:spPr>
            <a:solidFill>
              <a:srgbClr val="FF0000"/>
            </a:solidFill>
            <a:scene3d>
              <a:camera prst="orthographicFront"/>
              <a:lightRig rig="threePt" dir="t"/>
            </a:scene3d>
            <a:sp3d/>
          </c:spPr>
          <c:invertIfNegative val="0"/>
          <c:dPt>
            <c:idx val="0"/>
            <c:invertIfNegative val="0"/>
            <c:bubble3D val="0"/>
            <c:spPr>
              <a:solidFill>
                <a:srgbClr val="FF0000"/>
              </a:solidFill>
              <a:ln>
                <a:noFill/>
              </a:ln>
              <a:scene3d>
                <a:camera prst="orthographicFront"/>
                <a:lightRig rig="threePt" dir="t"/>
              </a:scene3d>
              <a:sp3d/>
            </c:spPr>
          </c:dPt>
          <c:cat>
            <c:strRef>
              <c:f>Sheet1!$I$15:$L$15</c:f>
              <c:strCache>
                <c:ptCount val="4"/>
                <c:pt idx="0">
                  <c:v>Cert./Assoc.</c:v>
                </c:pt>
                <c:pt idx="1">
                  <c:v>Bachelor's</c:v>
                </c:pt>
                <c:pt idx="2">
                  <c:v>MA/MS</c:v>
                </c:pt>
                <c:pt idx="3">
                  <c:v>Ph.D.</c:v>
                </c:pt>
              </c:strCache>
            </c:strRef>
          </c:cat>
          <c:val>
            <c:numRef>
              <c:f>Sheet1!$I$16:$L$16</c:f>
              <c:numCache>
                <c:formatCode>"$"#,##0</c:formatCode>
                <c:ptCount val="4"/>
                <c:pt idx="0">
                  <c:v>393112</c:v>
                </c:pt>
                <c:pt idx="1">
                  <c:v>1101650</c:v>
                </c:pt>
                <c:pt idx="2">
                  <c:v>1263084</c:v>
                </c:pt>
                <c:pt idx="3">
                  <c:v>2771844</c:v>
                </c:pt>
              </c:numCache>
            </c:numRef>
          </c:val>
        </c:ser>
        <c:ser>
          <c:idx val="1"/>
          <c:order val="1"/>
          <c:tx>
            <c:strRef>
              <c:f>Sheet1!$H$17</c:f>
              <c:strCache>
                <c:ptCount val="1"/>
                <c:pt idx="0">
                  <c:v>Costs of Postsecondary Education</c:v>
                </c:pt>
              </c:strCache>
            </c:strRef>
          </c:tx>
          <c:spPr>
            <a:solidFill>
              <a:srgbClr val="00B0F0"/>
            </a:solidFill>
            <a:scene3d>
              <a:camera prst="orthographicFront"/>
              <a:lightRig rig="threePt" dir="t"/>
            </a:scene3d>
            <a:sp3d/>
          </c:spPr>
          <c:invertIfNegative val="0"/>
          <c:cat>
            <c:strRef>
              <c:f>Sheet1!$I$15:$L$15</c:f>
              <c:strCache>
                <c:ptCount val="4"/>
                <c:pt idx="0">
                  <c:v>Cert./Assoc.</c:v>
                </c:pt>
                <c:pt idx="1">
                  <c:v>Bachelor's</c:v>
                </c:pt>
                <c:pt idx="2">
                  <c:v>MA/MS</c:v>
                </c:pt>
                <c:pt idx="3">
                  <c:v>Ph.D.</c:v>
                </c:pt>
              </c:strCache>
            </c:strRef>
          </c:cat>
          <c:val>
            <c:numRef>
              <c:f>Sheet1!$I$17:$L$17</c:f>
              <c:numCache>
                <c:formatCode>"$"#,##0</c:formatCode>
                <c:ptCount val="4"/>
                <c:pt idx="0">
                  <c:v>32832</c:v>
                </c:pt>
                <c:pt idx="1">
                  <c:v>127219</c:v>
                </c:pt>
                <c:pt idx="2">
                  <c:v>202268</c:v>
                </c:pt>
                <c:pt idx="3">
                  <c:v>306514</c:v>
                </c:pt>
              </c:numCache>
            </c:numRef>
          </c:val>
        </c:ser>
        <c:dLbls>
          <c:showLegendKey val="0"/>
          <c:showVal val="0"/>
          <c:showCatName val="0"/>
          <c:showSerName val="0"/>
          <c:showPercent val="0"/>
          <c:showBubbleSize val="0"/>
        </c:dLbls>
        <c:gapWidth val="150"/>
        <c:axId val="119130752"/>
        <c:axId val="119132544"/>
      </c:barChart>
      <c:catAx>
        <c:axId val="119130752"/>
        <c:scaling>
          <c:orientation val="minMax"/>
        </c:scaling>
        <c:delete val="0"/>
        <c:axPos val="b"/>
        <c:numFmt formatCode="General" sourceLinked="0"/>
        <c:majorTickMark val="out"/>
        <c:minorTickMark val="none"/>
        <c:tickLblPos val="nextTo"/>
        <c:txPr>
          <a:bodyPr/>
          <a:lstStyle/>
          <a:p>
            <a:pPr>
              <a:defRPr sz="1600" b="1"/>
            </a:pPr>
            <a:endParaRPr lang="en-US"/>
          </a:p>
        </c:txPr>
        <c:crossAx val="119132544"/>
        <c:crosses val="autoZero"/>
        <c:auto val="1"/>
        <c:lblAlgn val="ctr"/>
        <c:lblOffset val="100"/>
        <c:noMultiLvlLbl val="0"/>
      </c:catAx>
      <c:valAx>
        <c:axId val="119132544"/>
        <c:scaling>
          <c:orientation val="minMax"/>
        </c:scaling>
        <c:delete val="0"/>
        <c:axPos val="l"/>
        <c:majorGridlines/>
        <c:numFmt formatCode="&quot;$&quot;#,##0" sourceLinked="1"/>
        <c:majorTickMark val="out"/>
        <c:minorTickMark val="none"/>
        <c:tickLblPos val="nextTo"/>
        <c:crossAx val="119130752"/>
        <c:crosses val="autoZero"/>
        <c:crossBetween val="between"/>
      </c:valAx>
    </c:plotArea>
    <c:legend>
      <c:legendPos val="b"/>
      <c:layout/>
      <c:overlay val="0"/>
      <c:txPr>
        <a:bodyPr/>
        <a:lstStyle/>
        <a:p>
          <a:pPr>
            <a:defRPr sz="1800"/>
          </a:pPr>
          <a:endParaRPr lang="en-US"/>
        </a:p>
      </c:txPr>
    </c:legend>
    <c:plotVisOnly val="1"/>
    <c:dispBlanksAs val="gap"/>
    <c:showDLblsOverMax val="0"/>
  </c:chart>
  <c:spPr>
    <a:noFill/>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Degrees</a:t>
            </a:r>
          </a:p>
          <a:p>
            <a:pPr>
              <a:defRPr sz="1400" b="0" i="0" u="none" strike="noStrike" kern="1200" spc="0" baseline="0">
                <a:solidFill>
                  <a:schemeClr val="tx1">
                    <a:lumMod val="65000"/>
                    <a:lumOff val="35000"/>
                  </a:schemeClr>
                </a:solidFill>
                <a:latin typeface="+mn-lt"/>
                <a:ea typeface="+mn-ea"/>
                <a:cs typeface="+mn-cs"/>
              </a:defRPr>
            </a:pPr>
            <a:r>
              <a:rPr lang="en-US" dirty="0"/>
              <a:t>Education Level Required by</a:t>
            </a:r>
            <a:r>
              <a:rPr lang="en-US" baseline="0" dirty="0"/>
              <a:t> 2018 and Current</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2018 Estimate</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High School Diploma</c:v>
                </c:pt>
                <c:pt idx="1">
                  <c:v>High School Diploma/GED</c:v>
                </c:pt>
                <c:pt idx="2">
                  <c:v>Vocational Training</c:v>
                </c:pt>
                <c:pt idx="3">
                  <c:v>Certificates</c:v>
                </c:pt>
                <c:pt idx="4">
                  <c:v>Associate's Degree</c:v>
                </c:pt>
                <c:pt idx="5">
                  <c:v>Bachelor's
Degree</c:v>
                </c:pt>
                <c:pt idx="6">
                  <c:v>Advanced
Degree</c:v>
                </c:pt>
              </c:strCache>
            </c:strRef>
          </c:cat>
          <c:val>
            <c:numRef>
              <c:f>Sheet1!$B$2:$B$8</c:f>
              <c:numCache>
                <c:formatCode>0%</c:formatCode>
                <c:ptCount val="7"/>
                <c:pt idx="0">
                  <c:v>0.03</c:v>
                </c:pt>
                <c:pt idx="1">
                  <c:v>0.19</c:v>
                </c:pt>
                <c:pt idx="2">
                  <c:v>0.1</c:v>
                </c:pt>
                <c:pt idx="3">
                  <c:v>7.0000000000000007E-2</c:v>
                </c:pt>
                <c:pt idx="4">
                  <c:v>0.12</c:v>
                </c:pt>
                <c:pt idx="5">
                  <c:v>0.3</c:v>
                </c:pt>
                <c:pt idx="6">
                  <c:v>0.13</c:v>
                </c:pt>
              </c:numCache>
            </c:numRef>
          </c:val>
        </c:ser>
        <c:ser>
          <c:idx val="1"/>
          <c:order val="1"/>
          <c:tx>
            <c:strRef>
              <c:f>Sheet1!$C$1</c:f>
              <c:strCache>
                <c:ptCount val="1"/>
                <c:pt idx="0">
                  <c:v>Current</c:v>
                </c:pt>
              </c:strCache>
            </c:strRef>
          </c:tx>
          <c:spPr>
            <a:solidFill>
              <a:schemeClr val="accent6"/>
            </a:solidFill>
            <a:ln>
              <a:solidFill>
                <a:schemeClr val="accent6"/>
              </a:solidFill>
            </a:ln>
            <a:effectLst/>
          </c:spPr>
          <c:invertIfNegative val="0"/>
          <c:dPt>
            <c:idx val="3"/>
            <c:invertIfNegative val="0"/>
            <c:bubble3D val="0"/>
            <c:spPr>
              <a:solidFill>
                <a:schemeClr val="accent6">
                  <a:lumMod val="60000"/>
                  <a:lumOff val="40000"/>
                </a:schemeClr>
              </a:solidFill>
              <a:ln>
                <a:solidFill>
                  <a:schemeClr val="accent6">
                    <a:lumMod val="60000"/>
                    <a:lumOff val="4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High School Diploma</c:v>
                </c:pt>
                <c:pt idx="1">
                  <c:v>High School Diploma/GED</c:v>
                </c:pt>
                <c:pt idx="2">
                  <c:v>Vocational Training</c:v>
                </c:pt>
                <c:pt idx="3">
                  <c:v>Certificates</c:v>
                </c:pt>
                <c:pt idx="4">
                  <c:v>Associate's Degree</c:v>
                </c:pt>
                <c:pt idx="5">
                  <c:v>Bachelor's
Degree</c:v>
                </c:pt>
                <c:pt idx="6">
                  <c:v>Advanced
Degree</c:v>
                </c:pt>
              </c:strCache>
            </c:strRef>
          </c:cat>
          <c:val>
            <c:numRef>
              <c:f>Sheet1!$C$2:$C$8</c:f>
              <c:numCache>
                <c:formatCode>0%</c:formatCode>
                <c:ptCount val="7"/>
                <c:pt idx="0">
                  <c:v>0.106</c:v>
                </c:pt>
                <c:pt idx="1">
                  <c:v>0.27400000000000002</c:v>
                </c:pt>
                <c:pt idx="3">
                  <c:v>0.06</c:v>
                </c:pt>
                <c:pt idx="4">
                  <c:v>9.0999999999999998E-2</c:v>
                </c:pt>
                <c:pt idx="5">
                  <c:v>0.18</c:v>
                </c:pt>
                <c:pt idx="6">
                  <c:v>8.2000000000000003E-2</c:v>
                </c:pt>
              </c:numCache>
            </c:numRef>
          </c:val>
        </c:ser>
        <c:dLbls>
          <c:showLegendKey val="0"/>
          <c:showVal val="0"/>
          <c:showCatName val="0"/>
          <c:showSerName val="0"/>
          <c:showPercent val="0"/>
          <c:showBubbleSize val="0"/>
        </c:dLbls>
        <c:gapWidth val="219"/>
        <c:overlap val="-27"/>
        <c:axId val="88264704"/>
        <c:axId val="88266240"/>
      </c:barChart>
      <c:catAx>
        <c:axId val="8826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266240"/>
        <c:crosses val="autoZero"/>
        <c:auto val="1"/>
        <c:lblAlgn val="ctr"/>
        <c:lblOffset val="100"/>
        <c:noMultiLvlLbl val="0"/>
      </c:catAx>
      <c:valAx>
        <c:axId val="8826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26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bg2"/>
      </a:solid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Progress Toward 60%</a:t>
            </a:r>
          </a:p>
        </c:rich>
      </c:tx>
      <c:layout/>
      <c:overlay val="0"/>
      <c:spPr>
        <a:noFill/>
        <a:ln>
          <a:noFill/>
        </a:ln>
        <a:effectLst/>
      </c:spPr>
    </c:title>
    <c:autoTitleDeleted val="0"/>
    <c:plotArea>
      <c:layout/>
      <c:lineChart>
        <c:grouping val="standard"/>
        <c:varyColors val="0"/>
        <c:ser>
          <c:idx val="0"/>
          <c:order val="0"/>
          <c:tx>
            <c:strRef>
              <c:f>Sheet1!$B$1</c:f>
              <c:strCache>
                <c:ptCount val="1"/>
                <c:pt idx="0">
                  <c:v>Associate's or Higher</c:v>
                </c:pt>
              </c:strCache>
            </c:strRef>
          </c:tx>
          <c:spPr>
            <a:ln w="28575" cap="rnd">
              <a:solidFill>
                <a:schemeClr val="accent1"/>
              </a:solidFill>
              <a:round/>
            </a:ln>
            <a:effectLst/>
          </c:spPr>
          <c:marker>
            <c:symbol val="none"/>
          </c:marker>
          <c:dLbls>
            <c:dLbl>
              <c:idx val="0"/>
              <c:layout>
                <c:manualLayout>
                  <c:x val="-6.590673833260449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2009</c:v>
                </c:pt>
                <c:pt idx="1">
                  <c:v>2010</c:v>
                </c:pt>
                <c:pt idx="2">
                  <c:v>2011</c:v>
                </c:pt>
                <c:pt idx="3">
                  <c:v>2012</c:v>
                </c:pt>
              </c:numCache>
            </c:numRef>
          </c:cat>
          <c:val>
            <c:numRef>
              <c:f>Sheet1!$B$2:$B$5</c:f>
              <c:numCache>
                <c:formatCode>0.0%</c:formatCode>
                <c:ptCount val="4"/>
                <c:pt idx="0">
                  <c:v>0.31400000000000045</c:v>
                </c:pt>
                <c:pt idx="1">
                  <c:v>0.31200000000000044</c:v>
                </c:pt>
                <c:pt idx="2">
                  <c:v>0.35000000000000031</c:v>
                </c:pt>
                <c:pt idx="3">
                  <c:v>0.36000000000000032</c:v>
                </c:pt>
              </c:numCache>
            </c:numRef>
          </c:val>
          <c:smooth val="0"/>
        </c:ser>
        <c:ser>
          <c:idx val="1"/>
          <c:order val="1"/>
          <c:tx>
            <c:strRef>
              <c:f>Sheet1!$C$1</c:f>
              <c:strCache>
                <c:ptCount val="1"/>
                <c:pt idx="0">
                  <c:v>Bachelor's or Higher</c:v>
                </c:pt>
              </c:strCache>
            </c:strRef>
          </c:tx>
          <c:spPr>
            <a:ln w="28575" cap="rnd">
              <a:solidFill>
                <a:schemeClr val="accent2"/>
              </a:solidFill>
              <a:round/>
            </a:ln>
            <a:effectLst/>
          </c:spPr>
          <c:marker>
            <c:symbol val="none"/>
          </c:marker>
          <c:dLbls>
            <c:dLbl>
              <c:idx val="0"/>
              <c:layout>
                <c:manualLayout>
                  <c:x val="-6.5906738332604492E-2"/>
                  <c:y val="-4.03233488064924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2009</c:v>
                </c:pt>
                <c:pt idx="1">
                  <c:v>2010</c:v>
                </c:pt>
                <c:pt idx="2">
                  <c:v>2011</c:v>
                </c:pt>
                <c:pt idx="3">
                  <c:v>2012</c:v>
                </c:pt>
              </c:numCache>
            </c:numRef>
          </c:cat>
          <c:val>
            <c:numRef>
              <c:f>Sheet1!$C$2:$C$5</c:f>
              <c:numCache>
                <c:formatCode>0.0%</c:formatCode>
                <c:ptCount val="4"/>
                <c:pt idx="0">
                  <c:v>0.223</c:v>
                </c:pt>
                <c:pt idx="1">
                  <c:v>0.22600000000000001</c:v>
                </c:pt>
                <c:pt idx="2">
                  <c:v>0.24800000000000022</c:v>
                </c:pt>
                <c:pt idx="3">
                  <c:v>0.26</c:v>
                </c:pt>
              </c:numCache>
            </c:numRef>
          </c:val>
          <c:smooth val="0"/>
        </c:ser>
        <c:dLbls>
          <c:showLegendKey val="0"/>
          <c:showVal val="0"/>
          <c:showCatName val="0"/>
          <c:showSerName val="0"/>
          <c:showPercent val="0"/>
          <c:showBubbleSize val="0"/>
        </c:dLbls>
        <c:marker val="1"/>
        <c:smooth val="0"/>
        <c:axId val="121128448"/>
        <c:axId val="121129984"/>
      </c:lineChart>
      <c:catAx>
        <c:axId val="12112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129984"/>
        <c:crosses val="autoZero"/>
        <c:auto val="1"/>
        <c:lblAlgn val="ctr"/>
        <c:lblOffset val="100"/>
        <c:noMultiLvlLbl val="0"/>
      </c:catAx>
      <c:valAx>
        <c:axId val="121129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12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Percent Estimate, Bachelor's Degree or </a:t>
            </a:r>
            <a:r>
              <a:rPr lang="en-US" sz="1800" dirty="0" smtClean="0"/>
              <a:t>Higher (25-34 </a:t>
            </a:r>
            <a:r>
              <a:rPr lang="en-US" sz="1800" baseline="0" dirty="0" smtClean="0"/>
              <a:t>and older)</a:t>
            </a:r>
            <a:endParaRPr lang="en-US" sz="1800" dirty="0"/>
          </a:p>
        </c:rich>
      </c:tx>
      <c:layout/>
      <c:overlay val="0"/>
      <c:spPr>
        <a:noFill/>
        <a:ln>
          <a:noFill/>
        </a:ln>
        <a:effectLst/>
      </c:spPr>
    </c:title>
    <c:autoTitleDeleted val="0"/>
    <c:plotArea>
      <c:layout/>
      <c:barChart>
        <c:barDir val="col"/>
        <c:grouping val="clustered"/>
        <c:varyColors val="0"/>
        <c:ser>
          <c:idx val="0"/>
          <c:order val="0"/>
          <c:spPr>
            <a:solidFill>
              <a:schemeClr val="accent5"/>
            </a:solidFill>
            <a:ln>
              <a:solidFill>
                <a:schemeClr val="accent5"/>
              </a:solidFill>
            </a:ln>
            <a:effectLst/>
          </c:spPr>
          <c:invertIfNegative val="0"/>
          <c:dPt>
            <c:idx val="0"/>
            <c:invertIfNegative val="0"/>
            <c:bubble3D val="0"/>
            <c:spPr>
              <a:solidFill>
                <a:schemeClr val="accent3"/>
              </a:solidFill>
              <a:ln>
                <a:solidFill>
                  <a:schemeClr val="accent3"/>
                </a:solid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(Data!$A$9,Data!$A$11,Data!$A$23:$A$25,Data!$A$28,Data!$A$30,Data!$A$32:$A$33,Data!$A$39,Data!$A$42,Data!$A$46:$A$47,Data!$A$48:$A$51)</c:f>
              <c:strCache>
                <c:ptCount val="17"/>
                <c:pt idx="0">
                  <c:v>Idaho</c:v>
                </c:pt>
                <c:pt idx="1">
                  <c:v>Arizona</c:v>
                </c:pt>
                <c:pt idx="2">
                  <c:v>South Dakota</c:v>
                </c:pt>
                <c:pt idx="3">
                  <c:v>Hawaii</c:v>
                </c:pt>
                <c:pt idx="4">
                  <c:v>Utah</c:v>
                </c:pt>
                <c:pt idx="5">
                  <c:v>Oregon</c:v>
                </c:pt>
                <c:pt idx="6">
                  <c:v>Washington</c:v>
                </c:pt>
                <c:pt idx="7">
                  <c:v>California</c:v>
                </c:pt>
                <c:pt idx="8">
                  <c:v>Montana</c:v>
                </c:pt>
                <c:pt idx="9">
                  <c:v>North Dakota</c:v>
                </c:pt>
                <c:pt idx="10">
                  <c:v>Colorado</c:v>
                </c:pt>
                <c:pt idx="11">
                  <c:v>Virginia</c:v>
                </c:pt>
                <c:pt idx="12">
                  <c:v>Maryland</c:v>
                </c:pt>
                <c:pt idx="13">
                  <c:v>Connecticut</c:v>
                </c:pt>
                <c:pt idx="14">
                  <c:v>New Jersey</c:v>
                </c:pt>
                <c:pt idx="15">
                  <c:v>New York</c:v>
                </c:pt>
                <c:pt idx="16">
                  <c:v>Massachusetts</c:v>
                </c:pt>
              </c:strCache>
            </c:strRef>
          </c:cat>
          <c:val>
            <c:numRef>
              <c:f>(Data!$B$9,Data!$B$11,Data!$B$23:$B$25,Data!$B$28,Data!$B$30,Data!$B$32:$B$33,Data!$B$39,Data!$B$42,Data!$B$46:$B$47,Data!$B$48:$B$51)</c:f>
              <c:numCache>
                <c:formatCode>General</c:formatCode>
                <c:ptCount val="17"/>
                <c:pt idx="0">
                  <c:v>24.4</c:v>
                </c:pt>
                <c:pt idx="1">
                  <c:v>25.4</c:v>
                </c:pt>
                <c:pt idx="2">
                  <c:v>29.2</c:v>
                </c:pt>
                <c:pt idx="3">
                  <c:v>29.3</c:v>
                </c:pt>
                <c:pt idx="4">
                  <c:v>30.1</c:v>
                </c:pt>
                <c:pt idx="5">
                  <c:v>31</c:v>
                </c:pt>
                <c:pt idx="6">
                  <c:v>31.7</c:v>
                </c:pt>
                <c:pt idx="7">
                  <c:v>31.8</c:v>
                </c:pt>
                <c:pt idx="8">
                  <c:v>32.200000000000003</c:v>
                </c:pt>
                <c:pt idx="9">
                  <c:v>35.300000000000004</c:v>
                </c:pt>
                <c:pt idx="10">
                  <c:v>37.5</c:v>
                </c:pt>
                <c:pt idx="11">
                  <c:v>39.1</c:v>
                </c:pt>
                <c:pt idx="12">
                  <c:v>39.9</c:v>
                </c:pt>
                <c:pt idx="13">
                  <c:v>40.200000000000003</c:v>
                </c:pt>
                <c:pt idx="14">
                  <c:v>42.1</c:v>
                </c:pt>
                <c:pt idx="15">
                  <c:v>42.1</c:v>
                </c:pt>
                <c:pt idx="16">
                  <c:v>48.4</c:v>
                </c:pt>
              </c:numCache>
            </c:numRef>
          </c:val>
        </c:ser>
        <c:dLbls>
          <c:showLegendKey val="0"/>
          <c:showVal val="0"/>
          <c:showCatName val="0"/>
          <c:showSerName val="0"/>
          <c:showPercent val="0"/>
          <c:showBubbleSize val="0"/>
        </c:dLbls>
        <c:gapWidth val="219"/>
        <c:overlap val="-27"/>
        <c:axId val="121277440"/>
        <c:axId val="121279232"/>
      </c:barChart>
      <c:lineChart>
        <c:grouping val="standard"/>
        <c:varyColors val="0"/>
        <c:ser>
          <c:idx val="1"/>
          <c:order val="1"/>
          <c:spPr>
            <a:ln w="28575" cap="rnd">
              <a:solidFill>
                <a:schemeClr val="accent6"/>
              </a:solidFill>
              <a:prstDash val="dash"/>
              <a:round/>
            </a:ln>
            <a:effectLst/>
          </c:spPr>
          <c:marker>
            <c:symbol val="none"/>
          </c:marker>
          <c:cat>
            <c:strRef>
              <c:f>(Data!$A$9,Data!$A$11,Data!$A$23:$A$25,Data!$A$28,Data!$A$30,Data!$A$32:$A$33,Data!$A$39,Data!$A$42,Data!$A$46:$A$47,Data!$A$48:$A$51)</c:f>
              <c:strCache>
                <c:ptCount val="17"/>
                <c:pt idx="0">
                  <c:v>Idaho</c:v>
                </c:pt>
                <c:pt idx="1">
                  <c:v>Arizona</c:v>
                </c:pt>
                <c:pt idx="2">
                  <c:v>South Dakota</c:v>
                </c:pt>
                <c:pt idx="3">
                  <c:v>Hawaii</c:v>
                </c:pt>
                <c:pt idx="4">
                  <c:v>Utah</c:v>
                </c:pt>
                <c:pt idx="5">
                  <c:v>Oregon</c:v>
                </c:pt>
                <c:pt idx="6">
                  <c:v>Washington</c:v>
                </c:pt>
                <c:pt idx="7">
                  <c:v>California</c:v>
                </c:pt>
                <c:pt idx="8">
                  <c:v>Montana</c:v>
                </c:pt>
                <c:pt idx="9">
                  <c:v>North Dakota</c:v>
                </c:pt>
                <c:pt idx="10">
                  <c:v>Colorado</c:v>
                </c:pt>
                <c:pt idx="11">
                  <c:v>Virginia</c:v>
                </c:pt>
                <c:pt idx="12">
                  <c:v>Maryland</c:v>
                </c:pt>
                <c:pt idx="13">
                  <c:v>Connecticut</c:v>
                </c:pt>
                <c:pt idx="14">
                  <c:v>New Jersey</c:v>
                </c:pt>
                <c:pt idx="15">
                  <c:v>New York</c:v>
                </c:pt>
                <c:pt idx="16">
                  <c:v>Massachusetts</c:v>
                </c:pt>
              </c:strCache>
            </c:strRef>
          </c:cat>
          <c:val>
            <c:numRef>
              <c:f>(Data!$C$9,Data!$C$11,Data!$C$23:$C$25,Data!$C$28,Data!$C$30,Data!$C$32:$C$33,Data!$C$39,Data!$C$42,Data!$C$46:$C$47,Data!$C$48:$C$51)</c:f>
              <c:numCache>
                <c:formatCode>General</c:formatCode>
                <c:ptCount val="17"/>
                <c:pt idx="0">
                  <c:v>34</c:v>
                </c:pt>
                <c:pt idx="1">
                  <c:v>34</c:v>
                </c:pt>
                <c:pt idx="2">
                  <c:v>34</c:v>
                </c:pt>
                <c:pt idx="3">
                  <c:v>34</c:v>
                </c:pt>
                <c:pt idx="4">
                  <c:v>34</c:v>
                </c:pt>
                <c:pt idx="5">
                  <c:v>34</c:v>
                </c:pt>
                <c:pt idx="6">
                  <c:v>34</c:v>
                </c:pt>
                <c:pt idx="7">
                  <c:v>34</c:v>
                </c:pt>
                <c:pt idx="8">
                  <c:v>34</c:v>
                </c:pt>
                <c:pt idx="9">
                  <c:v>34</c:v>
                </c:pt>
                <c:pt idx="10">
                  <c:v>34</c:v>
                </c:pt>
                <c:pt idx="11">
                  <c:v>34</c:v>
                </c:pt>
                <c:pt idx="12">
                  <c:v>34</c:v>
                </c:pt>
                <c:pt idx="13">
                  <c:v>34</c:v>
                </c:pt>
                <c:pt idx="14">
                  <c:v>34</c:v>
                </c:pt>
                <c:pt idx="15">
                  <c:v>34</c:v>
                </c:pt>
                <c:pt idx="16">
                  <c:v>34</c:v>
                </c:pt>
              </c:numCache>
            </c:numRef>
          </c:val>
          <c:smooth val="0"/>
        </c:ser>
        <c:dLbls>
          <c:showLegendKey val="0"/>
          <c:showVal val="0"/>
          <c:showCatName val="0"/>
          <c:showSerName val="0"/>
          <c:showPercent val="0"/>
          <c:showBubbleSize val="0"/>
        </c:dLbls>
        <c:marker val="1"/>
        <c:smooth val="0"/>
        <c:axId val="121277440"/>
        <c:axId val="121279232"/>
      </c:lineChart>
      <c:catAx>
        <c:axId val="12127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279232"/>
        <c:crosses val="autoZero"/>
        <c:auto val="1"/>
        <c:lblAlgn val="ctr"/>
        <c:lblOffset val="100"/>
        <c:noMultiLvlLbl val="0"/>
      </c:catAx>
      <c:valAx>
        <c:axId val="12127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27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Education Attainment of Idaho</a:t>
            </a:r>
            <a:r>
              <a:rPr lang="en-US" sz="1800" baseline="0" dirty="0"/>
              <a:t> In-Migration</a:t>
            </a:r>
          </a:p>
          <a:p>
            <a:pPr>
              <a:defRPr sz="1800" b="0" i="0" u="none" strike="noStrike" kern="1200" spc="0" baseline="0">
                <a:solidFill>
                  <a:schemeClr val="tx1">
                    <a:lumMod val="65000"/>
                    <a:lumOff val="35000"/>
                  </a:schemeClr>
                </a:solidFill>
                <a:latin typeface="+mn-lt"/>
                <a:ea typeface="+mn-ea"/>
                <a:cs typeface="+mn-cs"/>
              </a:defRPr>
            </a:pPr>
            <a:r>
              <a:rPr lang="en-US" sz="1600" baseline="0" dirty="0"/>
              <a:t>22-39 Years Old</a:t>
            </a:r>
            <a:endParaRPr lang="en-US" sz="1600" dirty="0"/>
          </a:p>
        </c:rich>
      </c:tx>
      <c:layout/>
      <c:overlay val="0"/>
      <c:spPr>
        <a:noFill/>
        <a:ln>
          <a:noFill/>
        </a:ln>
        <a:effectLst/>
      </c:spPr>
    </c:title>
    <c:autoTitleDeleted val="0"/>
    <c:plotArea>
      <c:layout/>
      <c:barChart>
        <c:barDir val="col"/>
        <c:grouping val="clustered"/>
        <c:varyColors val="0"/>
        <c:ser>
          <c:idx val="0"/>
          <c:order val="0"/>
          <c:tx>
            <c:strRef>
              <c:f>'migrate into Idaho'!$N$6</c:f>
              <c:strCache>
                <c:ptCount val="1"/>
                <c:pt idx="0">
                  <c:v>2007</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'migrate into Idaho'!$M$7:$M$9</c:f>
              <c:strCache>
                <c:ptCount val="3"/>
                <c:pt idx="0">
                  <c:v>High School or Less</c:v>
                </c:pt>
                <c:pt idx="1">
                  <c:v>Some College, No Degree</c:v>
                </c:pt>
                <c:pt idx="2">
                  <c:v>Associate's or Higher</c:v>
                </c:pt>
              </c:strCache>
            </c:strRef>
          </c:cat>
          <c:val>
            <c:numRef>
              <c:f>'migrate into Idaho'!$N$7:$N$9</c:f>
              <c:numCache>
                <c:formatCode>0%</c:formatCode>
                <c:ptCount val="3"/>
                <c:pt idx="0">
                  <c:v>0.33972766439196317</c:v>
                </c:pt>
                <c:pt idx="1">
                  <c:v>0.28255605522186289</c:v>
                </c:pt>
                <c:pt idx="2">
                  <c:v>0.37771628038617588</c:v>
                </c:pt>
              </c:numCache>
            </c:numRef>
          </c:val>
        </c:ser>
        <c:ser>
          <c:idx val="1"/>
          <c:order val="1"/>
          <c:tx>
            <c:strRef>
              <c:f>'migrate into Idaho'!$O$6</c:f>
              <c:strCache>
                <c:ptCount val="1"/>
                <c:pt idx="0">
                  <c:v>2012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'migrate into Idaho'!$M$7:$M$9</c:f>
              <c:strCache>
                <c:ptCount val="3"/>
                <c:pt idx="0">
                  <c:v>High School or Less</c:v>
                </c:pt>
                <c:pt idx="1">
                  <c:v>Some College, No Degree</c:v>
                </c:pt>
                <c:pt idx="2">
                  <c:v>Associate's or Higher</c:v>
                </c:pt>
              </c:strCache>
            </c:strRef>
          </c:cat>
          <c:val>
            <c:numRef>
              <c:f>'migrate into Idaho'!$O$7:$O$9</c:f>
              <c:numCache>
                <c:formatCode>0%</c:formatCode>
                <c:ptCount val="3"/>
                <c:pt idx="0">
                  <c:v>0.27890907612892735</c:v>
                </c:pt>
                <c:pt idx="1">
                  <c:v>0.31378287200748006</c:v>
                </c:pt>
                <c:pt idx="2">
                  <c:v>0.40730805186359387</c:v>
                </c:pt>
              </c:numCache>
            </c:numRef>
          </c:val>
        </c:ser>
        <c:dLbls>
          <c:showLegendKey val="0"/>
          <c:showVal val="0"/>
          <c:showCatName val="0"/>
          <c:showSerName val="0"/>
          <c:showPercent val="0"/>
          <c:showBubbleSize val="0"/>
        </c:dLbls>
        <c:gapWidth val="219"/>
        <c:overlap val="-27"/>
        <c:axId val="121663872"/>
        <c:axId val="121665408"/>
      </c:barChart>
      <c:catAx>
        <c:axId val="12166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665408"/>
        <c:crosses val="autoZero"/>
        <c:auto val="1"/>
        <c:lblAlgn val="ctr"/>
        <c:lblOffset val="100"/>
        <c:noMultiLvlLbl val="0"/>
      </c:catAx>
      <c:valAx>
        <c:axId val="121665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663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53"/>
          <c:dPt>
            <c:idx val="0"/>
            <c:bubble3D val="0"/>
            <c:spPr>
              <a:effectLst>
                <a:outerShdw blurRad="50800" dist="50800" dir="5400000" sx="175000" sy="175000" algn="ctr" rotWithShape="0">
                  <a:schemeClr val="tx1">
                    <a:alpha val="27000"/>
                  </a:schemeClr>
                </a:outerShdw>
              </a:effectLst>
            </c:spPr>
          </c:dPt>
          <c:dPt>
            <c:idx val="1"/>
            <c:bubble3D val="0"/>
            <c:explosion val="0"/>
          </c:dPt>
          <c:cat>
            <c:strRef>
              <c:f>Sheet1!$A$2:$A$3</c:f>
              <c:strCache>
                <c:ptCount val="2"/>
                <c:pt idx="0">
                  <c:v>IN IDAHO</c:v>
                </c:pt>
                <c:pt idx="1">
                  <c:v>OUT OF STATE</c:v>
                </c:pt>
              </c:strCache>
            </c:strRef>
          </c:cat>
          <c:val>
            <c:numRef>
              <c:f>Sheet1!$B$2:$B$3</c:f>
              <c:numCache>
                <c:formatCode>0%</c:formatCode>
                <c:ptCount val="2"/>
                <c:pt idx="0">
                  <c:v>0.84</c:v>
                </c:pt>
                <c:pt idx="1">
                  <c:v>0.16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3"/>
            <c:bubble3D val="0"/>
            <c:explosion val="30"/>
          </c:dPt>
          <c:cat>
            <c:strRef>
              <c:f>Sheet1!$A$2:$A$5</c:f>
              <c:strCache>
                <c:ptCount val="4"/>
                <c:pt idx="0">
                  <c:v>5% OUT OF STATE PRIVATE</c:v>
                </c:pt>
                <c:pt idx="1">
                  <c:v>11% OUT OF STATE PUBLIC</c:v>
                </c:pt>
                <c:pt idx="2">
                  <c:v>9% IN IDAHO PRIVATE</c:v>
                </c:pt>
                <c:pt idx="3">
                  <c:v>75% IN IDAHO PUBLIC</c:v>
                </c:pt>
              </c:strCache>
            </c:strRef>
          </c:cat>
          <c:val>
            <c:numRef>
              <c:f>Sheet1!$B$2:$B$5</c:f>
              <c:numCache>
                <c:formatCode>0%</c:formatCode>
                <c:ptCount val="4"/>
                <c:pt idx="0">
                  <c:v>0.05</c:v>
                </c:pt>
                <c:pt idx="1">
                  <c:v>0.11</c:v>
                </c:pt>
                <c:pt idx="2">
                  <c:v>0.09</c:v>
                </c:pt>
                <c:pt idx="3">
                  <c:v>0.75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390608352173802"/>
          <c:y val="9.0504393472555081E-2"/>
          <c:w val="0.38464177126374055"/>
          <c:h val="0.800875271025904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0.12871</cdr:x>
      <cdr:y>0.14851</cdr:y>
    </cdr:from>
    <cdr:to>
      <cdr:x>0.29844</cdr:x>
      <cdr:y>0.40783</cdr:y>
    </cdr:to>
    <cdr:sp macro="" textlink="">
      <cdr:nvSpPr>
        <cdr:cNvPr id="2" name="Oval 1"/>
        <cdr:cNvSpPr/>
      </cdr:nvSpPr>
      <cdr:spPr>
        <a:xfrm xmlns:a="http://schemas.openxmlformats.org/drawingml/2006/main">
          <a:off x="990600" y="685800"/>
          <a:ext cx="1306284" cy="1197428"/>
        </a:xfrm>
        <a:prstGeom xmlns:a="http://schemas.openxmlformats.org/drawingml/2006/main" prst="ellipse">
          <a:avLst/>
        </a:prstGeom>
        <a:solidFill xmlns:a="http://schemas.openxmlformats.org/drawingml/2006/main">
          <a:srgbClr val="6699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0.11457</cdr:x>
      <cdr:y>0.19802</cdr:y>
    </cdr:from>
    <cdr:to>
      <cdr:x>0.31259</cdr:x>
      <cdr:y>0.45733</cdr:y>
    </cdr:to>
    <cdr:sp macro="" textlink="">
      <cdr:nvSpPr>
        <cdr:cNvPr id="3" name="TextBox 2"/>
        <cdr:cNvSpPr txBox="1"/>
      </cdr:nvSpPr>
      <cdr:spPr>
        <a:xfrm xmlns:a="http://schemas.openxmlformats.org/drawingml/2006/main">
          <a:off x="881742" y="914400"/>
          <a:ext cx="1523999" cy="11974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solidFill>
                <a:schemeClr val="bg1"/>
              </a:solidFill>
              <a:latin typeface="Arial" panose="020B0604020202020204" pitchFamily="34" charset="0"/>
              <a:cs typeface="Arial" panose="020B0604020202020204" pitchFamily="34" charset="0"/>
            </a:rPr>
            <a:t>ROI</a:t>
          </a:r>
        </a:p>
        <a:p xmlns:a="http://schemas.openxmlformats.org/drawingml/2006/main">
          <a:pPr algn="ctr"/>
          <a:r>
            <a:rPr lang="en-US" sz="2000" b="1" dirty="0" smtClean="0">
              <a:solidFill>
                <a:schemeClr val="bg1"/>
              </a:solidFill>
              <a:latin typeface="Arial" panose="020B0604020202020204" pitchFamily="34" charset="0"/>
              <a:cs typeface="Arial" panose="020B0604020202020204" pitchFamily="34" charset="0"/>
            </a:rPr>
            <a:t>12 to 1</a:t>
          </a:r>
          <a:endParaRPr lang="en-US" sz="20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0.34653</cdr:x>
      <cdr:y>0.24752</cdr:y>
    </cdr:from>
    <cdr:to>
      <cdr:x>0.48515</cdr:x>
      <cdr:y>0.4593</cdr:y>
    </cdr:to>
    <cdr:sp macro="" textlink="">
      <cdr:nvSpPr>
        <cdr:cNvPr id="6" name="Oval 5"/>
        <cdr:cNvSpPr/>
      </cdr:nvSpPr>
      <cdr:spPr>
        <a:xfrm xmlns:a="http://schemas.openxmlformats.org/drawingml/2006/main">
          <a:off x="2667000" y="1143000"/>
          <a:ext cx="1066800" cy="977900"/>
        </a:xfrm>
        <a:prstGeom xmlns:a="http://schemas.openxmlformats.org/drawingml/2006/main" prst="ellipse">
          <a:avLst/>
        </a:prstGeom>
        <a:solidFill xmlns:a="http://schemas.openxmlformats.org/drawingml/2006/main">
          <a:srgbClr val="6699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0.34653</cdr:x>
      <cdr:y>0.27778</cdr:y>
    </cdr:from>
    <cdr:to>
      <cdr:x>0.48515</cdr:x>
      <cdr:y>0.4593</cdr:y>
    </cdr:to>
    <cdr:sp macro="" textlink="">
      <cdr:nvSpPr>
        <cdr:cNvPr id="7" name="TextBox 3"/>
        <cdr:cNvSpPr txBox="1"/>
      </cdr:nvSpPr>
      <cdr:spPr>
        <a:xfrm xmlns:a="http://schemas.openxmlformats.org/drawingml/2006/main">
          <a:off x="2667000" y="1282700"/>
          <a:ext cx="10668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bg1"/>
              </a:solidFill>
              <a:latin typeface="Arial" panose="020B0604020202020204" pitchFamily="34" charset="0"/>
              <a:cs typeface="Arial" panose="020B0604020202020204" pitchFamily="34" charset="0"/>
            </a:rPr>
            <a:t>ROI</a:t>
          </a:r>
        </a:p>
        <a:p xmlns:a="http://schemas.openxmlformats.org/drawingml/2006/main">
          <a:pPr algn="ctr"/>
          <a:r>
            <a:rPr lang="en-US" sz="1800" b="1" dirty="0">
              <a:solidFill>
                <a:schemeClr val="bg1"/>
              </a:solidFill>
              <a:latin typeface="Arial" panose="020B0604020202020204" pitchFamily="34" charset="0"/>
              <a:cs typeface="Arial" panose="020B0604020202020204" pitchFamily="34" charset="0"/>
            </a:rPr>
            <a:t>9</a:t>
          </a:r>
          <a:r>
            <a:rPr lang="en-US" sz="1800" b="1" dirty="0" smtClean="0">
              <a:solidFill>
                <a:schemeClr val="bg1"/>
              </a:solidFill>
              <a:latin typeface="Arial" panose="020B0604020202020204" pitchFamily="34" charset="0"/>
              <a:cs typeface="Arial" panose="020B0604020202020204" pitchFamily="34" charset="0"/>
            </a:rPr>
            <a:t> to 1</a:t>
          </a:r>
          <a:endParaRPr lang="en-US" sz="18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0.84158</cdr:x>
      <cdr:y>0.26403</cdr:y>
    </cdr:from>
    <cdr:to>
      <cdr:x>0.9802</cdr:x>
      <cdr:y>0.4758</cdr:y>
    </cdr:to>
    <cdr:grpSp>
      <cdr:nvGrpSpPr>
        <cdr:cNvPr id="12" name="Group 11"/>
        <cdr:cNvGrpSpPr/>
      </cdr:nvGrpSpPr>
      <cdr:grpSpPr>
        <a:xfrm xmlns:a="http://schemas.openxmlformats.org/drawingml/2006/main">
          <a:off x="6476968" y="1219217"/>
          <a:ext cx="1066847" cy="977894"/>
          <a:chOff x="6477000" y="1219200"/>
          <a:chExt cx="1066800" cy="977900"/>
        </a:xfrm>
      </cdr:grpSpPr>
      <cdr:sp macro="" textlink="">
        <cdr:nvSpPr>
          <cdr:cNvPr id="8" name="Oval 7"/>
          <cdr:cNvSpPr/>
        </cdr:nvSpPr>
        <cdr:spPr>
          <a:xfrm xmlns:a="http://schemas.openxmlformats.org/drawingml/2006/main">
            <a:off x="6477000" y="1219200"/>
            <a:ext cx="1066800" cy="977900"/>
          </a:xfrm>
          <a:prstGeom xmlns:a="http://schemas.openxmlformats.org/drawingml/2006/main" prst="ellipse">
            <a:avLst/>
          </a:prstGeom>
          <a:solidFill xmlns:a="http://schemas.openxmlformats.org/drawingml/2006/main">
            <a:srgbClr val="6699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sp macro="" textlink="">
        <cdr:nvSpPr>
          <cdr:cNvPr id="9" name="TextBox 3"/>
          <cdr:cNvSpPr txBox="1"/>
        </cdr:nvSpPr>
        <cdr:spPr>
          <a:xfrm xmlns:a="http://schemas.openxmlformats.org/drawingml/2006/main">
            <a:off x="6477000" y="1358900"/>
            <a:ext cx="10668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bg1"/>
                </a:solidFill>
                <a:latin typeface="Arial" panose="020B0604020202020204" pitchFamily="34" charset="0"/>
                <a:cs typeface="Arial" panose="020B0604020202020204" pitchFamily="34" charset="0"/>
              </a:rPr>
              <a:t>ROI</a:t>
            </a:r>
          </a:p>
          <a:p xmlns:a="http://schemas.openxmlformats.org/drawingml/2006/main">
            <a:pPr algn="ctr"/>
            <a:r>
              <a:rPr lang="en-US" sz="1800" b="1" dirty="0">
                <a:solidFill>
                  <a:schemeClr val="bg1"/>
                </a:solidFill>
                <a:latin typeface="Arial" panose="020B0604020202020204" pitchFamily="34" charset="0"/>
                <a:cs typeface="Arial" panose="020B0604020202020204" pitchFamily="34" charset="0"/>
              </a:rPr>
              <a:t>9</a:t>
            </a:r>
            <a:r>
              <a:rPr lang="en-US" sz="1800" b="1" dirty="0" smtClean="0">
                <a:solidFill>
                  <a:schemeClr val="bg1"/>
                </a:solidFill>
                <a:latin typeface="Arial" panose="020B0604020202020204" pitchFamily="34" charset="0"/>
                <a:cs typeface="Arial" panose="020B0604020202020204" pitchFamily="34" charset="0"/>
              </a:rPr>
              <a:t> to 1</a:t>
            </a:r>
            <a:endParaRPr lang="en-US" sz="1800" b="1" dirty="0">
              <a:solidFill>
                <a:schemeClr val="bg1"/>
              </a:solidFill>
              <a:latin typeface="Arial" panose="020B0604020202020204" pitchFamily="34" charset="0"/>
              <a:cs typeface="Arial" panose="020B0604020202020204" pitchFamily="34" charset="0"/>
            </a:endParaRPr>
          </a:p>
        </cdr:txBody>
      </cdr:sp>
    </cdr:grpSp>
  </cdr:relSizeAnchor>
  <cdr:relSizeAnchor xmlns:cdr="http://schemas.openxmlformats.org/drawingml/2006/chartDrawing">
    <cdr:from>
      <cdr:x>0.57426</cdr:x>
      <cdr:y>0.29428</cdr:y>
    </cdr:from>
    <cdr:to>
      <cdr:x>0.69307</cdr:x>
      <cdr:y>0.4758</cdr:y>
    </cdr:to>
    <cdr:sp macro="" textlink="">
      <cdr:nvSpPr>
        <cdr:cNvPr id="10" name="Oval 9"/>
        <cdr:cNvSpPr/>
      </cdr:nvSpPr>
      <cdr:spPr>
        <a:xfrm xmlns:a="http://schemas.openxmlformats.org/drawingml/2006/main">
          <a:off x="4419600" y="1358900"/>
          <a:ext cx="914400" cy="838200"/>
        </a:xfrm>
        <a:prstGeom xmlns:a="http://schemas.openxmlformats.org/drawingml/2006/main" prst="ellipse">
          <a:avLst/>
        </a:prstGeom>
        <a:solidFill xmlns:a="http://schemas.openxmlformats.org/drawingml/2006/main">
          <a:srgbClr val="6699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0.56436</cdr:x>
      <cdr:y>0.31353</cdr:y>
    </cdr:from>
    <cdr:to>
      <cdr:x>0.70297</cdr:x>
      <cdr:y>0.49505</cdr:y>
    </cdr:to>
    <cdr:sp macro="" textlink="">
      <cdr:nvSpPr>
        <cdr:cNvPr id="11" name="TextBox 3"/>
        <cdr:cNvSpPr txBox="1"/>
      </cdr:nvSpPr>
      <cdr:spPr>
        <a:xfrm xmlns:a="http://schemas.openxmlformats.org/drawingml/2006/main">
          <a:off x="4343400" y="1447800"/>
          <a:ext cx="10668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bg1"/>
              </a:solidFill>
              <a:latin typeface="Arial" panose="020B0604020202020204" pitchFamily="34" charset="0"/>
              <a:cs typeface="Arial" panose="020B0604020202020204" pitchFamily="34" charset="0"/>
            </a:rPr>
            <a:t>ROI</a:t>
          </a:r>
        </a:p>
        <a:p xmlns:a="http://schemas.openxmlformats.org/drawingml/2006/main">
          <a:pPr algn="ctr"/>
          <a:r>
            <a:rPr lang="en-US" sz="1600" b="1" dirty="0">
              <a:solidFill>
                <a:schemeClr val="bg1"/>
              </a:solidFill>
              <a:latin typeface="Arial" panose="020B0604020202020204" pitchFamily="34" charset="0"/>
              <a:cs typeface="Arial" panose="020B0604020202020204" pitchFamily="34" charset="0"/>
            </a:rPr>
            <a:t>6</a:t>
          </a:r>
          <a:r>
            <a:rPr lang="en-US" sz="1600" b="1" dirty="0" smtClean="0">
              <a:solidFill>
                <a:schemeClr val="bg1"/>
              </a:solidFill>
              <a:latin typeface="Arial" panose="020B0604020202020204" pitchFamily="34" charset="0"/>
              <a:cs typeface="Arial" panose="020B0604020202020204" pitchFamily="34" charset="0"/>
            </a:rPr>
            <a:t> to 1</a:t>
          </a:r>
          <a:endParaRPr lang="en-US" sz="1600" b="1" dirty="0">
            <a:solidFill>
              <a:schemeClr val="bg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0.93201</cdr:y>
    </cdr:from>
    <cdr:to>
      <cdr:x>0.37423</cdr:x>
      <cdr:y>1</cdr:y>
    </cdr:to>
    <cdr:sp macro="" textlink="">
      <cdr:nvSpPr>
        <cdr:cNvPr id="2" name="TextBox 1"/>
        <cdr:cNvSpPr txBox="1"/>
      </cdr:nvSpPr>
      <cdr:spPr>
        <a:xfrm xmlns:a="http://schemas.openxmlformats.org/drawingml/2006/main">
          <a:off x="0" y="5857432"/>
          <a:ext cx="3240280" cy="427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t>Source:</a:t>
          </a:r>
          <a:r>
            <a:rPr lang="en-US" sz="1050" baseline="0" dirty="0"/>
            <a:t> 2013 ACS 1-Year </a:t>
          </a:r>
          <a:r>
            <a:rPr lang="en-US" sz="1050" baseline="0" dirty="0" smtClean="0"/>
            <a:t>Estimates (25</a:t>
          </a:r>
          <a:r>
            <a:rPr lang="en-US" sz="1050" dirty="0" smtClean="0"/>
            <a:t> yrs +)</a:t>
          </a:r>
          <a:r>
            <a:rPr lang="en-US" sz="1050" baseline="0" dirty="0" smtClean="0"/>
            <a:t>, </a:t>
          </a:r>
          <a:r>
            <a:rPr lang="en-US" sz="1050" baseline="0" dirty="0"/>
            <a:t>IBE</a:t>
          </a:r>
        </a:p>
        <a:p xmlns:a="http://schemas.openxmlformats.org/drawingml/2006/main">
          <a:r>
            <a:rPr lang="en-US" sz="1050" baseline="0" dirty="0"/>
            <a:t>Certificates are estimated at 6% - OSBE calculation</a:t>
          </a:r>
          <a:endParaRPr lang="en-US"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0.09741</cdr:x>
      <cdr:y>0.16976</cdr:y>
    </cdr:from>
    <cdr:to>
      <cdr:x>0.34301</cdr:x>
      <cdr:y>0.22967</cdr:y>
    </cdr:to>
    <cdr:sp macro="" textlink="">
      <cdr:nvSpPr>
        <cdr:cNvPr id="2" name="TextBox 1"/>
        <cdr:cNvSpPr txBox="1"/>
      </cdr:nvSpPr>
      <cdr:spPr>
        <a:xfrm xmlns:a="http://schemas.openxmlformats.org/drawingml/2006/main">
          <a:off x="844670" y="1069316"/>
          <a:ext cx="2129646" cy="377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US Average </a:t>
          </a:r>
          <a:r>
            <a:rPr lang="en-US" sz="1400" dirty="0" smtClean="0"/>
            <a:t>31.7%</a:t>
          </a:r>
          <a:endParaRPr lang="en-US" sz="1400" dirty="0"/>
        </a:p>
      </cdr:txBody>
    </cdr:sp>
  </cdr:relSizeAnchor>
  <cdr:relSizeAnchor xmlns:cdr="http://schemas.openxmlformats.org/drawingml/2006/chartDrawing">
    <cdr:from>
      <cdr:x>0.06941</cdr:x>
      <cdr:y>0.36693</cdr:y>
    </cdr:from>
    <cdr:to>
      <cdr:x>0.24292</cdr:x>
      <cdr:y>0.40172</cdr:y>
    </cdr:to>
    <cdr:sp macro="" textlink="">
      <cdr:nvSpPr>
        <cdr:cNvPr id="4" name="TextBox 1"/>
        <cdr:cNvSpPr txBox="1"/>
      </cdr:nvSpPr>
      <cdr:spPr>
        <a:xfrm xmlns:a="http://schemas.openxmlformats.org/drawingml/2006/main">
          <a:off x="601872" y="2311340"/>
          <a:ext cx="1504565" cy="219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34% Target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E7A6ED25-A2CA-4324-B81A-B4100AB65A83}" type="datetimeFigureOut">
              <a:rPr lang="en-US" smtClean="0"/>
              <a:t>10/7/2014</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692E2443-0441-486F-9956-237C85099E27}" type="slidenum">
              <a:rPr lang="en-US" smtClean="0"/>
              <a:t>‹#›</a:t>
            </a:fld>
            <a:endParaRPr lang="en-US"/>
          </a:p>
        </p:txBody>
      </p:sp>
    </p:spTree>
    <p:extLst>
      <p:ext uri="{BB962C8B-B14F-4D97-AF65-F5344CB8AC3E}">
        <p14:creationId xmlns:p14="http://schemas.microsoft.com/office/powerpoint/2010/main" val="79952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is the critical economic driver…..</a:t>
            </a:r>
          </a:p>
          <a:p>
            <a:endParaRPr lang="en-US" dirty="0" smtClean="0"/>
          </a:p>
          <a:p>
            <a:r>
              <a:rPr lang="en-US" dirty="0" smtClean="0"/>
              <a:t>Education is a key part of any economic development plan</a:t>
            </a:r>
            <a:r>
              <a:rPr lang="en-US" baseline="0" dirty="0" smtClean="0"/>
              <a:t> and is key to our economic competitiveness.</a:t>
            </a:r>
            <a:endParaRPr lang="en-US" dirty="0" smtClean="0"/>
          </a:p>
          <a:p>
            <a:endParaRPr lang="en-US" dirty="0" smtClean="0"/>
          </a:p>
          <a:p>
            <a:r>
              <a:rPr lang="en-US" dirty="0" smtClean="0"/>
              <a:t>We simply have</a:t>
            </a:r>
            <a:r>
              <a:rPr lang="en-US" baseline="0" dirty="0" smtClean="0"/>
              <a:t> to figure out a way top get more people in Idaho with postsecondary credentials.</a:t>
            </a:r>
          </a:p>
          <a:p>
            <a:endParaRPr lang="en-US" baseline="0" dirty="0" smtClean="0"/>
          </a:p>
          <a:p>
            <a:r>
              <a:rPr lang="en-US" baseline="0" dirty="0" smtClean="0"/>
              <a:t>It’s the right thing to do!</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8C9BD-1DBD-4B0B-B255-2C01AC84F73F}" type="slidenum">
              <a:rPr lang="en-US" smtClean="0"/>
              <a:pPr>
                <a:defRPr/>
              </a:pPr>
              <a:t>1</a:t>
            </a:fld>
            <a:endParaRPr lang="en-US" dirty="0"/>
          </a:p>
        </p:txBody>
      </p:sp>
    </p:spTree>
    <p:extLst>
      <p:ext uri="{BB962C8B-B14F-4D97-AF65-F5344CB8AC3E}">
        <p14:creationId xmlns:p14="http://schemas.microsoft.com/office/powerpoint/2010/main" val="30167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72% of young people now moving into the state have at least some college.  This is an improvement from the 66% of young people having at least some college seen only 5 years ago.  This speaks to the need for the 60% goal in that Idaho is moving toward a destination for those with postsecondary credentials. </a:t>
            </a:r>
          </a:p>
          <a:p>
            <a:endParaRPr lang="en-US" dirty="0" smtClean="0"/>
          </a:p>
          <a:p>
            <a:r>
              <a:rPr lang="en-US" dirty="0" smtClean="0"/>
              <a:t>From the</a:t>
            </a:r>
            <a:r>
              <a:rPr lang="en-US" baseline="0" dirty="0" smtClean="0"/>
              <a:t> Census </a:t>
            </a:r>
            <a:r>
              <a:rPr lang="en-US" dirty="0" smtClean="0"/>
              <a:t>Bureau’s American</a:t>
            </a:r>
            <a:r>
              <a:rPr lang="en-US" baseline="0" dirty="0" smtClean="0"/>
              <a:t> Community Survey (2012 data), of 22-39 year olds:</a:t>
            </a:r>
          </a:p>
          <a:p>
            <a:endParaRPr lang="en-US" dirty="0"/>
          </a:p>
        </p:txBody>
      </p:sp>
      <p:sp>
        <p:nvSpPr>
          <p:cNvPr id="4" name="Slide Number Placeholder 3"/>
          <p:cNvSpPr>
            <a:spLocks noGrp="1"/>
          </p:cNvSpPr>
          <p:nvPr>
            <p:ph type="sldNum" sz="quarter" idx="10"/>
          </p:nvPr>
        </p:nvSpPr>
        <p:spPr/>
        <p:txBody>
          <a:bodyPr/>
          <a:lstStyle/>
          <a:p>
            <a:fld id="{46421F66-790D-4BDE-923F-465CA02E361D}"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6042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200000"/>
              </a:lnSpc>
            </a:pPr>
            <a:r>
              <a:rPr lang="en-US" sz="1200" dirty="0" smtClean="0"/>
              <a:t>Strategies</a:t>
            </a:r>
          </a:p>
          <a:p>
            <a:pPr>
              <a:lnSpc>
                <a:spcPct val="200000"/>
              </a:lnSpc>
            </a:pPr>
            <a:endParaRPr lang="en-US" sz="1200" dirty="0" smtClean="0"/>
          </a:p>
          <a:p>
            <a:pPr>
              <a:lnSpc>
                <a:spcPct val="200000"/>
              </a:lnSpc>
            </a:pPr>
            <a:r>
              <a:rPr lang="en-US" sz="1200" dirty="0" smtClean="0"/>
              <a:t>Support higher standards for high school students</a:t>
            </a:r>
          </a:p>
          <a:p>
            <a:pPr>
              <a:lnSpc>
                <a:spcPct val="200000"/>
              </a:lnSpc>
            </a:pPr>
            <a:r>
              <a:rPr lang="en-US" sz="1200" dirty="0" smtClean="0"/>
              <a:t>Improve demand driven, short-term training that is structured to build into more advanced degrees and credentials</a:t>
            </a:r>
          </a:p>
          <a:p>
            <a:pPr>
              <a:lnSpc>
                <a:spcPct val="200000"/>
              </a:lnSpc>
            </a:pPr>
            <a:r>
              <a:rPr lang="en-US" sz="1200" dirty="0" smtClean="0"/>
              <a:t>Improve credit transfer</a:t>
            </a:r>
          </a:p>
          <a:p>
            <a:pPr>
              <a:lnSpc>
                <a:spcPct val="200000"/>
              </a:lnSpc>
            </a:pPr>
            <a:r>
              <a:rPr lang="en-US" sz="1200" dirty="0" smtClean="0"/>
              <a:t>Aggressively bring adults back into the educational pipeline by providing credit for prior learning and experience</a:t>
            </a:r>
          </a:p>
          <a:p>
            <a:pPr marL="0" marR="0" lvl="2" indent="0" algn="l" defTabSz="914400" rtl="0" eaLnBrk="1" fontAlgn="base" latinLnBrk="0" hangingPunct="1">
              <a:lnSpc>
                <a:spcPct val="2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State-by-state analysis of employment data show only two other states have seen a greater workforce decline than Idaho among 25- to 54-year-olds. "In 2007, before the recession, 83 percent of people between 25 and 54 in Idaho, were employed," said Jeff Chapman, director of economic health for the Pew Charitable Trusts, a Philadelphia nonprofit that analyzes public policy. "And in the most recent 12 months for which we have data, through June 2014, only 77.3 percent of people in that age group in Idaho were working."</a:t>
            </a:r>
          </a:p>
          <a:p>
            <a:pPr>
              <a:lnSpc>
                <a:spcPct val="200000"/>
              </a:lnSpc>
            </a:pPr>
            <a:endParaRPr lang="en-US" sz="1200" dirty="0" smtClean="0"/>
          </a:p>
          <a:p>
            <a:pPr>
              <a:lnSpc>
                <a:spcPct val="200000"/>
              </a:lnSpc>
            </a:pPr>
            <a:r>
              <a:rPr lang="en-US" sz="1200" dirty="0" smtClean="0"/>
              <a:t>Strengthen PTE both at the secondary and PS level</a:t>
            </a:r>
          </a:p>
          <a:p>
            <a:pPr>
              <a:lnSpc>
                <a:spcPct val="200000"/>
              </a:lnSpc>
            </a:pPr>
            <a:r>
              <a:rPr lang="en-US" sz="1200" dirty="0" smtClean="0"/>
              <a:t>Increase the number of people getting 4-year college and graduate degrees, especially in high need areas</a:t>
            </a:r>
          </a:p>
          <a:p>
            <a:pPr>
              <a:lnSpc>
                <a:spcPct val="200000"/>
              </a:lnSpc>
            </a:pPr>
            <a:r>
              <a:rPr lang="en-US" sz="1200" dirty="0" smtClean="0"/>
              <a:t>Continue to drive</a:t>
            </a:r>
            <a:r>
              <a:rPr lang="en-US" sz="1200" baseline="0" dirty="0" smtClean="0"/>
              <a:t> efficiencies</a:t>
            </a:r>
            <a:endParaRPr lang="en-US" sz="1200" dirty="0" smtClean="0"/>
          </a:p>
          <a:p>
            <a:pPr>
              <a:lnSpc>
                <a:spcPct val="200000"/>
              </a:lnSpc>
            </a:pPr>
            <a:endParaRPr lang="en-US" sz="1200" dirty="0" smtClean="0"/>
          </a:p>
        </p:txBody>
      </p:sp>
      <p:sp>
        <p:nvSpPr>
          <p:cNvPr id="4" name="Slide Number Placeholder 3"/>
          <p:cNvSpPr>
            <a:spLocks noGrp="1"/>
          </p:cNvSpPr>
          <p:nvPr>
            <p:ph type="sldNum" sz="quarter" idx="10"/>
          </p:nvPr>
        </p:nvSpPr>
        <p:spPr/>
        <p:txBody>
          <a:bodyPr/>
          <a:lstStyle/>
          <a:p>
            <a:pPr>
              <a:defRPr/>
            </a:pPr>
            <a:fld id="{DF18C9BD-1DBD-4B0B-B255-2C01AC84F73F}" type="slidenum">
              <a:rPr lang="en-US">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11723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latin typeface="Calibri" charset="0"/>
                <a:ea typeface="ＭＳ Ｐゴシック" charset="0"/>
                <a:cs typeface="ＭＳ Ｐゴシック" charset="0"/>
              </a:rPr>
              <a:t>So what does a state do to join the American College Application Campaign?</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Step 1.  Contact our office and indicate an interest in your state coming on board.</a:t>
            </a:r>
          </a:p>
          <a:p>
            <a:pPr>
              <a:lnSpc>
                <a:spcPct val="90000"/>
              </a:lnSpc>
            </a:pPr>
            <a:r>
              <a:rPr lang="en-US" dirty="0">
                <a:latin typeface="Calibri" charset="0"/>
                <a:ea typeface="ＭＳ Ｐゴシック" charset="0"/>
                <a:cs typeface="ＭＳ Ｐゴシック" charset="0"/>
              </a:rPr>
              <a:t>Step 2.  Create a statewide steering committee of educational stakeholders such as (public/private </a:t>
            </a:r>
            <a:r>
              <a:rPr lang="en-US" dirty="0" err="1">
                <a:latin typeface="Calibri" charset="0"/>
                <a:ea typeface="ＭＳ Ｐゴシック" charset="0"/>
                <a:cs typeface="ＭＳ Ｐゴシック" charset="0"/>
              </a:rPr>
              <a:t>pse</a:t>
            </a:r>
            <a:r>
              <a:rPr lang="en-US" dirty="0">
                <a:latin typeface="Calibri" charset="0"/>
                <a:ea typeface="ＭＳ Ｐゴシック" charset="0"/>
                <a:cs typeface="ＭＳ Ｐゴシック" charset="0"/>
              </a:rPr>
              <a:t>; community colleges; K-12; college admissions representatives (AACRAO or NACAC; governor</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education liaison; state financial aid guarantor;  college access </a:t>
            </a:r>
            <a:r>
              <a:rPr lang="en-US" altLang="ja-JP" dirty="0" err="1">
                <a:latin typeface="Calibri" charset="0"/>
                <a:ea typeface="ＭＳ Ｐゴシック" charset="0"/>
                <a:cs typeface="ＭＳ Ｐゴシック" charset="0"/>
              </a:rPr>
              <a:t>iniatives</a:t>
            </a:r>
            <a:r>
              <a:rPr lang="en-US" altLang="ja-JP" dirty="0">
                <a:latin typeface="Calibri" charset="0"/>
                <a:ea typeface="ＭＳ Ｐゴシック" charset="0"/>
                <a:cs typeface="ＭＳ Ｐゴシック" charset="0"/>
              </a:rPr>
              <a:t>; etc.)</a:t>
            </a:r>
          </a:p>
          <a:p>
            <a:pPr>
              <a:lnSpc>
                <a:spcPct val="90000"/>
              </a:lnSpc>
            </a:pPr>
            <a:r>
              <a:rPr lang="en-US" dirty="0">
                <a:latin typeface="Calibri" charset="0"/>
                <a:ea typeface="ＭＳ Ｐゴシック" charset="0"/>
                <a:cs typeface="ＭＳ Ｐゴシック" charset="0"/>
              </a:rPr>
              <a:t>Step 3.  Identify the lead agency (thus far, it is housed in multiple offices – some in K-12; some in higher </a:t>
            </a:r>
            <a:r>
              <a:rPr lang="en-US" dirty="0" err="1">
                <a:latin typeface="Calibri" charset="0"/>
                <a:ea typeface="ＭＳ Ｐゴシック" charset="0"/>
                <a:cs typeface="ＭＳ Ｐゴシック" charset="0"/>
              </a:rPr>
              <a:t>ed</a:t>
            </a:r>
            <a:r>
              <a:rPr lang="en-US" dirty="0">
                <a:latin typeface="Calibri" charset="0"/>
                <a:ea typeface="ＭＳ Ｐゴシック" charset="0"/>
                <a:cs typeface="ＭＳ Ｐゴシック" charset="0"/>
              </a:rPr>
              <a:t>; higher education assistance authority; governor</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office; etc.)</a:t>
            </a:r>
          </a:p>
          <a:p>
            <a:pPr>
              <a:lnSpc>
                <a:spcPct val="90000"/>
              </a:lnSpc>
            </a:pPr>
            <a:r>
              <a:rPr lang="en-US" dirty="0">
                <a:latin typeface="Calibri" charset="0"/>
                <a:ea typeface="ＭＳ Ｐゴシック" charset="0"/>
                <a:cs typeface="ＭＳ Ｐゴシック" charset="0"/>
              </a:rPr>
              <a:t>Step 4.  Identify a convening date of the statewide steering committee and invite someone from our national office to provide an overview presentation of the effort. (January-July)</a:t>
            </a:r>
          </a:p>
          <a:p>
            <a:pPr>
              <a:lnSpc>
                <a:spcPct val="90000"/>
              </a:lnSpc>
            </a:pPr>
            <a:r>
              <a:rPr lang="en-US" dirty="0">
                <a:latin typeface="Calibri" charset="0"/>
                <a:ea typeface="ＭＳ Ｐゴシック" charset="0"/>
                <a:cs typeface="ＭＳ Ｐゴシック" charset="0"/>
              </a:rPr>
              <a:t>Step 5.  Identify the pilot schools that you will invite to participate (start small) and determine when your campaign event will occur in the fall. (April – August)</a:t>
            </a:r>
          </a:p>
          <a:p>
            <a:pPr>
              <a:lnSpc>
                <a:spcPct val="90000"/>
              </a:lnSpc>
            </a:pPr>
            <a:r>
              <a:rPr lang="en-US" dirty="0">
                <a:latin typeface="Calibri" charset="0"/>
                <a:ea typeface="ＭＳ Ｐゴシック" charset="0"/>
                <a:cs typeface="ＭＳ Ｐゴシック" charset="0"/>
              </a:rPr>
              <a:t>Step 6.  Identify the high school site coordinator for the event (school counselor; College Access Network leader; assistant principal; or a teacher) (April-August)</a:t>
            </a:r>
          </a:p>
          <a:p>
            <a:pPr>
              <a:lnSpc>
                <a:spcPct val="90000"/>
              </a:lnSpc>
            </a:pPr>
            <a:r>
              <a:rPr lang="en-US" dirty="0">
                <a:latin typeface="Calibri" charset="0"/>
                <a:ea typeface="ＭＳ Ｐゴシック" charset="0"/>
                <a:cs typeface="ＭＳ Ｐゴシック" charset="0"/>
              </a:rPr>
              <a:t>Step 7.  Identify a date that the </a:t>
            </a:r>
            <a:r>
              <a:rPr lang="en-US" dirty="0" err="1">
                <a:latin typeface="Calibri" charset="0"/>
                <a:ea typeface="ＭＳ Ｐゴシック" charset="0"/>
                <a:cs typeface="ＭＳ Ｐゴシック" charset="0"/>
              </a:rPr>
              <a:t>hs</a:t>
            </a:r>
            <a:r>
              <a:rPr lang="en-US" dirty="0">
                <a:latin typeface="Calibri" charset="0"/>
                <a:ea typeface="ＭＳ Ｐゴシック" charset="0"/>
                <a:cs typeface="ＭＳ Ｐゴシック" charset="0"/>
              </a:rPr>
              <a:t> site coordinator</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will participate in a training; contact our office to schedule a trainer to visit your site (July-September)</a:t>
            </a:r>
          </a:p>
          <a:p>
            <a:pPr>
              <a:lnSpc>
                <a:spcPct val="90000"/>
              </a:lnSpc>
            </a:pPr>
            <a:r>
              <a:rPr lang="en-US" dirty="0">
                <a:latin typeface="Calibri" charset="0"/>
                <a:ea typeface="ＭＳ Ｐゴシック" charset="0"/>
                <a:cs typeface="ＭＳ Ｐゴシック" charset="0"/>
              </a:rPr>
              <a:t>Step 8.  Hold event.</a:t>
            </a:r>
          </a:p>
          <a:p>
            <a:pPr>
              <a:lnSpc>
                <a:spcPct val="90000"/>
              </a:lnSpc>
            </a:pPr>
            <a:r>
              <a:rPr lang="en-US" dirty="0">
                <a:latin typeface="Calibri" charset="0"/>
                <a:ea typeface="ＭＳ Ｐゴシック" charset="0"/>
                <a:cs typeface="ＭＳ Ｐゴシック" charset="0"/>
              </a:rPr>
              <a:t>Step 9.  Evaluate the event.</a:t>
            </a:r>
          </a:p>
          <a:p>
            <a:pPr>
              <a:lnSpc>
                <a:spcPct val="90000"/>
              </a:lnSpc>
            </a:pPr>
            <a:r>
              <a:rPr lang="en-US" dirty="0">
                <a:latin typeface="Calibri" charset="0"/>
                <a:ea typeface="ＭＳ Ｐゴシック" charset="0"/>
                <a:cs typeface="ＭＳ Ｐゴシック" charset="0"/>
              </a:rPr>
              <a:t>Step 10. Begin planning for next year</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event.</a:t>
            </a:r>
          </a:p>
          <a:p>
            <a:pPr>
              <a:lnSpc>
                <a:spcPct val="90000"/>
              </a:lnSpc>
            </a:pPr>
            <a:endParaRPr lang="en-US" dirty="0">
              <a:latin typeface="Calibri" charset="0"/>
              <a:ea typeface="ＭＳ Ｐゴシック" charset="0"/>
              <a:cs typeface="ＭＳ Ｐゴシック" charset="0"/>
            </a:endParaRPr>
          </a:p>
          <a:p>
            <a:pPr>
              <a:lnSpc>
                <a:spcPct val="90000"/>
              </a:lnSpc>
            </a:pPr>
            <a:endParaRPr lang="en-US"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FD4145-8941-0F4A-B40F-5D82BA1C3C22}"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Tree>
    <p:extLst>
      <p:ext uri="{BB962C8B-B14F-4D97-AF65-F5344CB8AC3E}">
        <p14:creationId xmlns:p14="http://schemas.microsoft.com/office/powerpoint/2010/main" val="27145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North Carolina piloted CAW in a single GEAR UP high school in Chatham County in 2005 after learning that many students participated in the FAFSA event but had not applied to college.  The following year, the program was held in 16 high </a:t>
            </a:r>
            <a:r>
              <a:rPr lang="en-US" dirty="0" smtClean="0">
                <a:latin typeface="Calibri" charset="0"/>
                <a:ea typeface="ＭＳ Ｐゴシック" charset="0"/>
                <a:cs typeface="ＭＳ Ｐゴシック" charset="0"/>
              </a:rPr>
              <a:t>schools,</a:t>
            </a:r>
            <a:r>
              <a:rPr lang="en-US" baseline="0" dirty="0" smtClean="0">
                <a:latin typeface="Calibri" charset="0"/>
                <a:ea typeface="ＭＳ Ｐゴシック" charset="0"/>
                <a:cs typeface="ＭＳ Ｐゴシック" charset="0"/>
              </a:rPr>
              <a:t> an</a:t>
            </a:r>
            <a:r>
              <a:rPr lang="en-US" dirty="0" smtClean="0">
                <a:latin typeface="Calibri" charset="0"/>
                <a:ea typeface="ＭＳ Ｐゴシック" charset="0"/>
                <a:cs typeface="ＭＳ Ｐゴシック" charset="0"/>
              </a:rPr>
              <a:t>d </a:t>
            </a:r>
            <a:r>
              <a:rPr lang="en-US" dirty="0">
                <a:latin typeface="Calibri" charset="0"/>
                <a:ea typeface="ＭＳ Ｐゴシック" charset="0"/>
                <a:cs typeface="ＭＳ Ｐゴシック" charset="0"/>
              </a:rPr>
              <a:t>today, the program is present in every school district in the state.</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128BCA-AF02-9940-AB5A-201706320EDF}" type="slidenum">
              <a:rPr lang="en-US" sz="1200">
                <a:solidFill>
                  <a:prstClr val="black"/>
                </a:solidFill>
                <a:latin typeface="Calibri" charset="0"/>
              </a:rPr>
              <a:pPr eaLnBrk="1" hangingPunct="1"/>
              <a:t>19</a:t>
            </a:fld>
            <a:endParaRPr lang="en-US" sz="1200">
              <a:solidFill>
                <a:prstClr val="black"/>
              </a:solidFill>
              <a:latin typeface="Calibri" charset="0"/>
            </a:endParaRPr>
          </a:p>
        </p:txBody>
      </p:sp>
    </p:spTree>
    <p:extLst>
      <p:ext uri="{BB962C8B-B14F-4D97-AF65-F5344CB8AC3E}">
        <p14:creationId xmlns:p14="http://schemas.microsoft.com/office/powerpoint/2010/main" val="114444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At Southern Regional Education Board meetings of the Go Alliance, we talked about our experience with this effort and were soon asked by our SREB neighbors if we would help </a:t>
            </a:r>
            <a:r>
              <a:rPr lang="en-US" dirty="0" err="1">
                <a:latin typeface="Calibri" charset="0"/>
                <a:ea typeface="ＭＳ Ｐゴシック" charset="0"/>
                <a:cs typeface="ＭＳ Ｐゴシック" charset="0"/>
              </a:rPr>
              <a:t>themget</a:t>
            </a:r>
            <a:r>
              <a:rPr lang="en-US" dirty="0">
                <a:latin typeface="Calibri" charset="0"/>
                <a:ea typeface="ＭＳ Ｐゴシック" charset="0"/>
                <a:cs typeface="ＭＳ Ｐゴシック" charset="0"/>
              </a:rPr>
              <a:t> started. Georgia began planning in 2007 and held its first CAC event in 2008.  During that same fall, Tennessee piloted the effort in 14 rural high schools.</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F6253C-D112-EA4C-8F07-C5BF48C0EF6D}" type="slidenum">
              <a:rPr lang="en-US" sz="1200">
                <a:solidFill>
                  <a:prstClr val="black"/>
                </a:solidFill>
                <a:latin typeface="Calibri" charset="0"/>
              </a:rPr>
              <a:pPr eaLnBrk="1" hangingPunct="1"/>
              <a:t>20</a:t>
            </a:fld>
            <a:endParaRPr lang="en-US" sz="1200">
              <a:solidFill>
                <a:prstClr val="black"/>
              </a:solidFill>
              <a:latin typeface="Calibri" charset="0"/>
            </a:endParaRPr>
          </a:p>
        </p:txBody>
      </p:sp>
    </p:spTree>
    <p:extLst>
      <p:ext uri="{BB962C8B-B14F-4D97-AF65-F5344CB8AC3E}">
        <p14:creationId xmlns:p14="http://schemas.microsoft.com/office/powerpoint/2010/main" val="214069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And in 2010, Colorado and Florida piloted efforts.</a:t>
            </a:r>
          </a:p>
          <a:p>
            <a:pPr eaLnBrk="1" hangingPunct="1"/>
            <a:r>
              <a:rPr lang="en-US" dirty="0">
                <a:latin typeface="Calibri" charset="0"/>
                <a:ea typeface="ＭＳ Ｐゴシック" charset="0"/>
                <a:cs typeface="ＭＳ Ｐゴシック" charset="0"/>
              </a:rPr>
              <a:t>At this time, there was a joint meeting of </a:t>
            </a:r>
            <a:r>
              <a:rPr lang="en-US" sz="2800" dirty="0">
                <a:latin typeface="Times New Roman" charset="0"/>
                <a:ea typeface="ＭＳ Ｐゴシック" charset="0"/>
                <a:cs typeface="ＭＳ Ｐゴシック" charset="0"/>
              </a:rPr>
              <a:t>SHEEOs and CSSOs – The question was asked </a:t>
            </a:r>
            <a:r>
              <a:rPr lang="ja-JP" altLang="en-US" sz="2800" dirty="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what can we do to engage Higher Education with K-12</a:t>
            </a:r>
            <a:r>
              <a:rPr lang="ja-JP" altLang="en-US" sz="2800" dirty="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 Bobby </a:t>
            </a:r>
            <a:r>
              <a:rPr lang="en-US" altLang="ja-JP" sz="2800" dirty="0" err="1">
                <a:latin typeface="Times New Roman" charset="0"/>
                <a:ea typeface="ＭＳ Ｐゴシック" charset="0"/>
                <a:cs typeface="ＭＳ Ｐゴシック" charset="0"/>
              </a:rPr>
              <a:t>Kanoy</a:t>
            </a:r>
            <a:r>
              <a:rPr lang="en-US" altLang="ja-JP" sz="2800" dirty="0">
                <a:latin typeface="Times New Roman" charset="0"/>
                <a:ea typeface="ＭＳ Ｐゴシック" charset="0"/>
                <a:cs typeface="ＭＳ Ｐゴシック" charset="0"/>
              </a:rPr>
              <a:t> was at that meeting and shared the practice he had championed in North Carolina and that was gathering some traction in other states.</a:t>
            </a:r>
          </a:p>
          <a:p>
            <a:pPr eaLnBrk="1" hangingPunct="1"/>
            <a:r>
              <a:rPr lang="en-US" sz="2800" dirty="0">
                <a:latin typeface="Times New Roman" charset="0"/>
                <a:ea typeface="ＭＳ Ｐゴシック" charset="0"/>
                <a:cs typeface="ＭＳ Ｐゴシック" charset="0"/>
              </a:rPr>
              <a:t>He put together a National Steering Committee and started telling the story to funders.</a:t>
            </a:r>
          </a:p>
          <a:p>
            <a:pPr lvl="2" eaLnBrk="1" hangingPunct="1"/>
            <a:r>
              <a:rPr lang="en-US" dirty="0">
                <a:latin typeface="Times New Roman" charset="0"/>
                <a:ea typeface="ＭＳ Ｐゴシック" charset="0"/>
              </a:rPr>
              <a:t>Lumina Foundation</a:t>
            </a:r>
          </a:p>
          <a:p>
            <a:pPr lvl="2" eaLnBrk="1" hangingPunct="1"/>
            <a:r>
              <a:rPr lang="en-US" dirty="0">
                <a:latin typeface="Times New Roman" charset="0"/>
                <a:ea typeface="ＭＳ Ｐゴシック" charset="0"/>
              </a:rPr>
              <a:t>The </a:t>
            </a:r>
            <a:r>
              <a:rPr lang="en-US" dirty="0" err="1">
                <a:latin typeface="Times New Roman" charset="0"/>
                <a:ea typeface="ＭＳ Ｐゴシック" charset="0"/>
              </a:rPr>
              <a:t>Kresge</a:t>
            </a:r>
            <a:r>
              <a:rPr lang="en-US" dirty="0">
                <a:latin typeface="Times New Roman" charset="0"/>
                <a:ea typeface="ＭＳ Ｐゴシック" charset="0"/>
              </a:rPr>
              <a:t> Foundation</a:t>
            </a:r>
          </a:p>
          <a:p>
            <a:pPr lvl="2" eaLnBrk="1" hangingPunct="1"/>
            <a:r>
              <a:rPr lang="en-US" dirty="0">
                <a:latin typeface="Times New Roman" charset="0"/>
                <a:ea typeface="ＭＳ Ｐゴシック" charset="0"/>
              </a:rPr>
              <a:t>Bill &amp; Melinda Gates Foundation</a:t>
            </a:r>
          </a:p>
          <a:p>
            <a:pPr lvl="2" eaLnBrk="1" hangingPunct="1"/>
            <a:r>
              <a:rPr lang="en-US" dirty="0">
                <a:latin typeface="Times New Roman" charset="0"/>
                <a:ea typeface="ＭＳ Ｐゴシック" charset="0"/>
              </a:rPr>
              <a:t>Bank of America Charitable Foundation</a:t>
            </a:r>
          </a:p>
          <a:p>
            <a:endParaRPr lang="en-US" dirty="0">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8C55FC-3A5F-9B45-A024-85C59CFFE0B2}" type="slidenum">
              <a:rPr lang="en-US" sz="1200">
                <a:solidFill>
                  <a:prstClr val="black"/>
                </a:solidFill>
                <a:latin typeface="Calibri" charset="0"/>
              </a:rPr>
              <a:pPr eaLnBrk="1" hangingPunct="1"/>
              <a:t>21</a:t>
            </a:fld>
            <a:endParaRPr lang="en-US" sz="1200">
              <a:solidFill>
                <a:prstClr val="black"/>
              </a:solidFill>
              <a:latin typeface="Calibri" charset="0"/>
            </a:endParaRPr>
          </a:p>
        </p:txBody>
      </p:sp>
    </p:spTree>
    <p:extLst>
      <p:ext uri="{BB962C8B-B14F-4D97-AF65-F5344CB8AC3E}">
        <p14:creationId xmlns:p14="http://schemas.microsoft.com/office/powerpoint/2010/main" val="730061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By Fall 2011, three additional states became College Application Campaign states – Minnesota, Michigan, and Kentucky.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And </a:t>
            </a:r>
            <a:r>
              <a:rPr lang="en-US" dirty="0">
                <a:latin typeface="Calibri" charset="0"/>
                <a:ea typeface="ＭＳ Ｐゴシック" charset="0"/>
                <a:cs typeface="ＭＳ Ｐゴシック" charset="0"/>
              </a:rPr>
              <a:t>in 2012 – 14 states and the District of Columbia piloted the campaign.  Arizona, Delaware, DC, Hawaii, Illinois, Iowa, Massachusetts, Montana, Ohio, Oklahoma, Oregon, Rhode Island, Virginia, Washington, Wisconsin</a:t>
            </a:r>
          </a:p>
          <a:p>
            <a:endParaRPr lang="en-US" dirty="0">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633446-C071-CC4B-8A74-191947F4EED1}" type="slidenum">
              <a:rPr lang="en-US" sz="1200">
                <a:solidFill>
                  <a:prstClr val="black"/>
                </a:solidFill>
                <a:latin typeface="Calibri" charset="0"/>
              </a:rPr>
              <a:pPr eaLnBrk="1" hangingPunct="1"/>
              <a:t>22</a:t>
            </a:fld>
            <a:endParaRPr lang="en-US" sz="1200">
              <a:solidFill>
                <a:prstClr val="black"/>
              </a:solidFill>
              <a:latin typeface="Calibri" charset="0"/>
            </a:endParaRPr>
          </a:p>
        </p:txBody>
      </p:sp>
    </p:spTree>
    <p:extLst>
      <p:ext uri="{BB962C8B-B14F-4D97-AF65-F5344CB8AC3E}">
        <p14:creationId xmlns:p14="http://schemas.microsoft.com/office/powerpoint/2010/main" val="92870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Idaho</a:t>
            </a:r>
            <a:r>
              <a:rPr lang="en-US" baseline="0" dirty="0" smtClean="0">
                <a:latin typeface="Calibri" charset="0"/>
                <a:ea typeface="ＭＳ Ｐゴシック" charset="0"/>
                <a:cs typeface="ＭＳ Ｐゴシック" charset="0"/>
              </a:rPr>
              <a:t> participated for the first time, last year, in 2013.  As you can see all but  11 states participated in 2013. </a:t>
            </a:r>
            <a:endParaRPr lang="en-US" dirty="0">
              <a:latin typeface="Calibri" charset="0"/>
              <a:ea typeface="ＭＳ Ｐゴシック" charset="0"/>
              <a:cs typeface="ＭＳ Ｐゴシック"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818A04-7F99-F74F-A758-0E8D2B17B12D}" type="slidenum">
              <a:rPr lang="en-US">
                <a:solidFill>
                  <a:prstClr val="black"/>
                </a:solidFill>
                <a:latin typeface="Calibri" charset="0"/>
              </a:rPr>
              <a:pPr eaLnBrk="1" hangingPunct="1"/>
              <a:t>23</a:t>
            </a:fld>
            <a:endParaRPr lang="en-US">
              <a:solidFill>
                <a:prstClr val="black"/>
              </a:solidFill>
              <a:latin typeface="Calibri" charset="0"/>
            </a:endParaRPr>
          </a:p>
        </p:txBody>
      </p:sp>
    </p:spTree>
    <p:extLst>
      <p:ext uri="{BB962C8B-B14F-4D97-AF65-F5344CB8AC3E}">
        <p14:creationId xmlns:p14="http://schemas.microsoft.com/office/powerpoint/2010/main" val="342230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633446-C071-CC4B-8A74-191947F4EED1}" type="slidenum">
              <a:rPr lang="en-US" sz="1200">
                <a:solidFill>
                  <a:prstClr val="black"/>
                </a:solidFill>
                <a:latin typeface="Calibri" charset="0"/>
              </a:rPr>
              <a:pPr eaLnBrk="1" hangingPunct="1"/>
              <a:t>24</a:t>
            </a:fld>
            <a:endParaRPr lang="en-US" sz="1200">
              <a:solidFill>
                <a:prstClr val="black"/>
              </a:solidFill>
              <a:latin typeface="Calibri" charset="0"/>
            </a:endParaRPr>
          </a:p>
        </p:txBody>
      </p:sp>
    </p:spTree>
    <p:extLst>
      <p:ext uri="{BB962C8B-B14F-4D97-AF65-F5344CB8AC3E}">
        <p14:creationId xmlns:p14="http://schemas.microsoft.com/office/powerpoint/2010/main" val="2442123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202008-9B19-AF45-8433-F7888747B148}" type="slidenum">
              <a:rPr lang="en-US">
                <a:solidFill>
                  <a:prstClr val="black"/>
                </a:solidFill>
                <a:latin typeface="Calibri" charset="0"/>
              </a:rPr>
              <a:pPr eaLnBrk="1" hangingPunct="1"/>
              <a:t>25</a:t>
            </a:fld>
            <a:endParaRPr lang="en-US">
              <a:solidFill>
                <a:prstClr val="black"/>
              </a:solidFill>
              <a:latin typeface="Calibri" charset="0"/>
            </a:endParaRPr>
          </a:p>
        </p:txBody>
      </p:sp>
    </p:spTree>
    <p:extLst>
      <p:ext uri="{BB962C8B-B14F-4D97-AF65-F5344CB8AC3E}">
        <p14:creationId xmlns:p14="http://schemas.microsoft.com/office/powerpoint/2010/main" val="5307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BA1F7-D1B4-7240-8A53-7CA6C178103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109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dirty="0" smtClean="0">
                <a:latin typeface="Adobe Fan Heiti Std B" pitchFamily="34" charset="-128"/>
                <a:ea typeface="Adobe Fan Heiti Std B" pitchFamily="34" charset="-128"/>
              </a:rPr>
              <a:t>21 high schools from around Idaho participated in the pilot program.</a:t>
            </a:r>
          </a:p>
          <a:p>
            <a:pPr marL="285750" indent="-285750" algn="just">
              <a:buFont typeface="Arial" panose="020B0604020202020204" pitchFamily="34" charset="0"/>
              <a:buChar char="•"/>
            </a:pPr>
            <a:endParaRPr lang="en-US" sz="1000" dirty="0" smtClean="0">
              <a:latin typeface="Adobe Gothic Std B" pitchFamily="34" charset="-128"/>
              <a:ea typeface="Adobe Gothic Std B" pitchFamily="34" charset="-128"/>
            </a:endParaRPr>
          </a:p>
          <a:p>
            <a:pPr lvl="1" algn="just"/>
            <a:r>
              <a:rPr lang="en-US" sz="1200" dirty="0" smtClean="0">
                <a:latin typeface="Adobe Gothic Std B" pitchFamily="34" charset="-128"/>
                <a:ea typeface="Adobe Gothic Std B" pitchFamily="34" charset="-128"/>
              </a:rPr>
              <a:t>Schools of different sizes and from different regions were selected to participate.</a:t>
            </a:r>
            <a:endParaRPr lang="en-US" dirty="0" smtClean="0">
              <a:latin typeface="Adobe Gothic Std B" pitchFamily="34" charset="-128"/>
              <a:ea typeface="Adobe Gothic Std B" pitchFamily="34" charset="-128"/>
            </a:endParaRPr>
          </a:p>
        </p:txBody>
      </p:sp>
      <p:sp>
        <p:nvSpPr>
          <p:cNvPr id="4" name="Slide Number Placeholder 3"/>
          <p:cNvSpPr>
            <a:spLocks noGrp="1"/>
          </p:cNvSpPr>
          <p:nvPr>
            <p:ph type="sldNum" sz="quarter" idx="10"/>
          </p:nvPr>
        </p:nvSpPr>
        <p:spPr/>
        <p:txBody>
          <a:bodyPr/>
          <a:lstStyle/>
          <a:p>
            <a:fld id="{692E2443-0441-486F-9956-237C85099E27}" type="slidenum">
              <a:rPr lang="en-US" smtClean="0"/>
              <a:t>29</a:t>
            </a:fld>
            <a:endParaRPr lang="en-US"/>
          </a:p>
        </p:txBody>
      </p:sp>
    </p:spTree>
    <p:extLst>
      <p:ext uri="{BB962C8B-B14F-4D97-AF65-F5344CB8AC3E}">
        <p14:creationId xmlns:p14="http://schemas.microsoft.com/office/powerpoint/2010/main" val="337094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r>
              <a:rPr lang="en-US" dirty="0" smtClean="0">
                <a:latin typeface="Adobe Fan Heiti Std B" pitchFamily="34" charset="-128"/>
                <a:ea typeface="Adobe Fan Heiti Std B" pitchFamily="34" charset="-128"/>
              </a:rPr>
              <a:t>3,196 seniors attended the 21 pilot high schools.</a:t>
            </a:r>
          </a:p>
          <a:p>
            <a:pPr marL="285750" indent="-285750" algn="just">
              <a:buFont typeface="Arial" panose="020B0604020202020204" pitchFamily="34" charset="0"/>
              <a:buChar char="•"/>
            </a:pPr>
            <a:endParaRPr lang="en-US"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endParaRPr lang="en-US" sz="1000"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r>
              <a:rPr lang="en-US" dirty="0" smtClean="0">
                <a:latin typeface="Adobe Fan Heiti Std B" pitchFamily="34" charset="-128"/>
                <a:ea typeface="Adobe Fan Heiti Std B" pitchFamily="34" charset="-128"/>
              </a:rPr>
              <a:t>2,369 seniors submitted at least one college application during the campaign.</a:t>
            </a:r>
          </a:p>
          <a:p>
            <a:pPr marL="285750" indent="-285750" algn="just">
              <a:buFont typeface="Arial" panose="020B0604020202020204" pitchFamily="34" charset="0"/>
              <a:buChar char="•"/>
            </a:pPr>
            <a:endParaRPr lang="en-US" sz="1000"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endParaRPr lang="en-US"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endParaRPr lang="en-US"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endParaRPr lang="en-US" sz="1000"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r>
              <a:rPr lang="en-US" dirty="0" smtClean="0">
                <a:latin typeface="Adobe Fan Heiti Std B" pitchFamily="34" charset="-128"/>
                <a:ea typeface="Adobe Fan Heiti Std B" pitchFamily="34" charset="-128"/>
              </a:rPr>
              <a:t>74% of seniors applied to at least one college during the campaign.</a:t>
            </a:r>
          </a:p>
          <a:p>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30</a:t>
            </a:fld>
            <a:endParaRPr lang="en-US"/>
          </a:p>
        </p:txBody>
      </p:sp>
    </p:spTree>
    <p:extLst>
      <p:ext uri="{BB962C8B-B14F-4D97-AF65-F5344CB8AC3E}">
        <p14:creationId xmlns:p14="http://schemas.microsoft.com/office/powerpoint/2010/main" val="2575361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dobe Fan Heiti Std B" pitchFamily="34" charset="-128"/>
                <a:ea typeface="Adobe Fan Heiti Std B" pitchFamily="34" charset="-128"/>
              </a:rPr>
              <a:t>3,672  applications were submitted during the campaign.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dobe Fan Heiti Std B" pitchFamily="34" charset="-128"/>
              <a:ea typeface="Adobe Fan Heiti Std B"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dobe Fan Heiti Std B" pitchFamily="34" charset="-128"/>
              <a:ea typeface="Adobe Fan Heiti Std B" pitchFamily="34" charset="-128"/>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rPr>
              <a:t>74% of seniors applied to at least one college during the campaign.</a:t>
            </a:r>
          </a:p>
          <a:p>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32</a:t>
            </a:fld>
            <a:endParaRPr lang="en-US"/>
          </a:p>
        </p:txBody>
      </p:sp>
    </p:spTree>
    <p:extLst>
      <p:ext uri="{BB962C8B-B14F-4D97-AF65-F5344CB8AC3E}">
        <p14:creationId xmlns:p14="http://schemas.microsoft.com/office/powerpoint/2010/main" val="5266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dobe Fan Heiti Std B" pitchFamily="34" charset="-128"/>
                <a:ea typeface="Adobe Fan Heiti Std B" pitchFamily="34" charset="-128"/>
              </a:rPr>
              <a:t>Applications were submitted to all Idaho Public Colleges and Universities.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dobe Fan Heiti Std B" pitchFamily="34" charset="-128"/>
                <a:ea typeface="Adobe Fan Heiti Std B" pitchFamily="34" charset="-128"/>
              </a:rPr>
              <a:t>84% of all applications submitted were to accredited Idaho Colleges and Universities.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dobe Fan Heiti Std B" pitchFamily="34" charset="-128"/>
                <a:ea typeface="Adobe Fan Heiti Std B" pitchFamily="34" charset="-128"/>
              </a:rPr>
              <a:t>16% of all applications submitted were to  out of state institutions.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33</a:t>
            </a:fld>
            <a:endParaRPr lang="en-US"/>
          </a:p>
        </p:txBody>
      </p:sp>
    </p:spTree>
    <p:extLst>
      <p:ext uri="{BB962C8B-B14F-4D97-AF65-F5344CB8AC3E}">
        <p14:creationId xmlns:p14="http://schemas.microsoft.com/office/powerpoint/2010/main" val="185174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rPr>
              <a:t>To Idaho Public Colleges and Universities (1,956)                  75%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rPr>
              <a:t>To Idaho Private or Proprietary Institutions (222)                    9%</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rPr>
              <a:t>To Out of State Public Colleges and Universities (298)         11%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dobe Fan Heiti Std B" pitchFamily="34" charset="-128"/>
                <a:ea typeface="Adobe Fan Heiti Std B" pitchFamily="34" charset="-128"/>
                <a:cs typeface="+mn-cs"/>
              </a:rPr>
              <a:t>To Out of State Private or Proprietary Institutions (117)       5%</a:t>
            </a:r>
          </a:p>
          <a:p>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34</a:t>
            </a:fld>
            <a:endParaRPr lang="en-US"/>
          </a:p>
        </p:txBody>
      </p:sp>
    </p:spTree>
    <p:extLst>
      <p:ext uri="{BB962C8B-B14F-4D97-AF65-F5344CB8AC3E}">
        <p14:creationId xmlns:p14="http://schemas.microsoft.com/office/powerpoint/2010/main" val="739642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Fan Heiti Std B" pitchFamily="34" charset="-128"/>
                <a:ea typeface="Adobe Fan Heiti Std B" pitchFamily="34" charset="-128"/>
              </a:rPr>
              <a:t>78% of students plan to attend other college readiness activities, like financial aid nights, campus visits, etc.</a:t>
            </a:r>
          </a:p>
          <a:p>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35</a:t>
            </a:fld>
            <a:endParaRPr lang="en-US"/>
          </a:p>
        </p:txBody>
      </p:sp>
    </p:spTree>
    <p:extLst>
      <p:ext uri="{BB962C8B-B14F-4D97-AF65-F5344CB8AC3E}">
        <p14:creationId xmlns:p14="http://schemas.microsoft.com/office/powerpoint/2010/main" val="3891495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Sandpoint High</a:t>
            </a:r>
            <a:r>
              <a:rPr lang="en-US" baseline="0" dirty="0" smtClean="0"/>
              <a:t> School </a:t>
            </a:r>
          </a:p>
          <a:p>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36</a:t>
            </a:fld>
            <a:endParaRPr lang="en-US"/>
          </a:p>
        </p:txBody>
      </p:sp>
    </p:spTree>
    <p:extLst>
      <p:ext uri="{BB962C8B-B14F-4D97-AF65-F5344CB8AC3E}">
        <p14:creationId xmlns:p14="http://schemas.microsoft.com/office/powerpoint/2010/main" val="570903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school should have two posters.  These can be customized for your times and locations, yet still tie to the theme for Idaho College Application Week.  If you need more posters, we have provided on the website resources an 11X 17 PDF that you can print off at your school.  </a:t>
            </a:r>
          </a:p>
          <a:p>
            <a:endParaRPr lang="en-US" baseline="0" dirty="0" smtClean="0"/>
          </a:p>
          <a:p>
            <a:r>
              <a:rPr lang="en-US" baseline="0" dirty="0" smtClean="0"/>
              <a:t>In addition to the banner and posters, we have provided you with “I applied Stickers and Don’t forget the FAFSA Stickers</a:t>
            </a:r>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37</a:t>
            </a:fld>
            <a:endParaRPr lang="en-US"/>
          </a:p>
        </p:txBody>
      </p:sp>
    </p:spTree>
    <p:extLst>
      <p:ext uri="{BB962C8B-B14F-4D97-AF65-F5344CB8AC3E}">
        <p14:creationId xmlns:p14="http://schemas.microsoft.com/office/powerpoint/2010/main" val="3938450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Juan from the</a:t>
            </a:r>
            <a:r>
              <a:rPr lang="en-US" baseline="0" dirty="0" smtClean="0"/>
              <a:t> University of Idaho and </a:t>
            </a:r>
            <a:r>
              <a:rPr lang="en-US" baseline="0" dirty="0" err="1" smtClean="0"/>
              <a:t>Tazha</a:t>
            </a:r>
            <a:r>
              <a:rPr lang="en-US" baseline="0" dirty="0" smtClean="0"/>
              <a:t> from the College of Western Idaho are representing IACRAO, the Idaho Association of Collegiate Registrars and Admissions Officers</a:t>
            </a:r>
          </a:p>
          <a:p>
            <a:endParaRPr lang="en-US" baseline="0" dirty="0" smtClean="0"/>
          </a:p>
          <a:p>
            <a:r>
              <a:rPr lang="en-US" baseline="0" dirty="0" smtClean="0"/>
              <a:t>In order for IACRAO to provide you some expertise during your event, it is critical that you complete the pre-event survey.  This way they can work to coordinate volunteers to be at your site.</a:t>
            </a:r>
          </a:p>
          <a:p>
            <a:endParaRPr lang="en-US" baseline="0" dirty="0" smtClean="0"/>
          </a:p>
          <a:p>
            <a:r>
              <a:rPr lang="en-US" baseline="0" dirty="0" smtClean="0"/>
              <a:t>IACRAO volunteers will be prepared to assist your students with application regardless of where the student is applying or which institutions the IACRAO volunteer works.</a:t>
            </a:r>
          </a:p>
          <a:p>
            <a:endParaRPr lang="en-US" baseline="0" dirty="0" smtClean="0"/>
          </a:p>
          <a:p>
            <a:endParaRPr lang="en-US" baseline="0" dirty="0" smtClean="0"/>
          </a:p>
          <a:p>
            <a:r>
              <a:rPr lang="en-US" baseline="0" dirty="0" smtClean="0"/>
              <a:t>For a success full</a:t>
            </a:r>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38</a:t>
            </a:fld>
            <a:endParaRPr lang="en-US"/>
          </a:p>
        </p:txBody>
      </p:sp>
    </p:spTree>
    <p:extLst>
      <p:ext uri="{BB962C8B-B14F-4D97-AF65-F5344CB8AC3E}">
        <p14:creationId xmlns:p14="http://schemas.microsoft.com/office/powerpoint/2010/main" val="2993978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Freemont High School</a:t>
            </a:r>
            <a:endParaRPr lang="en-US" dirty="0"/>
          </a:p>
        </p:txBody>
      </p:sp>
      <p:sp>
        <p:nvSpPr>
          <p:cNvPr id="4" name="Slide Number Placeholder 3"/>
          <p:cNvSpPr>
            <a:spLocks noGrp="1"/>
          </p:cNvSpPr>
          <p:nvPr>
            <p:ph type="sldNum" sz="quarter" idx="10"/>
          </p:nvPr>
        </p:nvSpPr>
        <p:spPr/>
        <p:txBody>
          <a:bodyPr/>
          <a:lstStyle/>
          <a:p>
            <a:fld id="{692E2443-0441-486F-9956-237C85099E27}" type="slidenum">
              <a:rPr lang="en-US" smtClean="0"/>
              <a:t>39</a:t>
            </a:fld>
            <a:endParaRPr lang="en-US"/>
          </a:p>
        </p:txBody>
      </p:sp>
    </p:spTree>
    <p:extLst>
      <p:ext uri="{BB962C8B-B14F-4D97-AF65-F5344CB8AC3E}">
        <p14:creationId xmlns:p14="http://schemas.microsoft.com/office/powerpoint/2010/main" val="282573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imes New Roman" panose="02020603050405020304" pitchFamily="18" charset="0"/>
                <a:cs typeface="Times New Roman" panose="02020603050405020304" pitchFamily="18" charset="0"/>
              </a:rPr>
              <a:t>In fact, individual</a:t>
            </a:r>
            <a:r>
              <a:rPr lang="en-US" sz="1400" baseline="0" dirty="0" smtClean="0">
                <a:latin typeface="Times New Roman" panose="02020603050405020304" pitchFamily="18" charset="0"/>
                <a:cs typeface="Times New Roman" panose="02020603050405020304" pitchFamily="18" charset="0"/>
              </a:rPr>
              <a:t> return on investment for higher education is also significant.</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blue bar </a:t>
            </a:r>
            <a:r>
              <a:rPr lang="en-US" sz="1400" dirty="0">
                <a:latin typeface="Times New Roman" panose="02020603050405020304" pitchFamily="18" charset="0"/>
                <a:cs typeface="Times New Roman" panose="02020603050405020304" pitchFamily="18" charset="0"/>
              </a:rPr>
              <a:t>is the cost of pursuing the education levels noted.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cs typeface="Times New Roman" panose="02020603050405020304" pitchFamily="18" charset="0"/>
              </a:rPr>
              <a:t>red </a:t>
            </a:r>
            <a:r>
              <a:rPr lang="en-US" sz="1400" dirty="0">
                <a:latin typeface="Times New Roman" panose="02020603050405020304" pitchFamily="18" charset="0"/>
                <a:cs typeface="Times New Roman" panose="02020603050405020304" pitchFamily="18" charset="0"/>
              </a:rPr>
              <a:t>bar is the </a:t>
            </a:r>
            <a:r>
              <a:rPr lang="en-US" sz="1400" b="1" dirty="0">
                <a:latin typeface="Times New Roman" panose="02020603050405020304" pitchFamily="18" charset="0"/>
                <a:cs typeface="Times New Roman" panose="02020603050405020304" pitchFamily="18" charset="0"/>
              </a:rPr>
              <a:t>additional</a:t>
            </a:r>
            <a:r>
              <a:rPr lang="en-US" sz="1400" dirty="0">
                <a:latin typeface="Times New Roman" panose="02020603050405020304" pitchFamily="18" charset="0"/>
                <a:cs typeface="Times New Roman" panose="02020603050405020304" pitchFamily="18" charset="0"/>
              </a:rPr>
              <a:t> earnings an individual can expect to realize in their lifetime</a:t>
            </a:r>
            <a:r>
              <a:rPr lang="en-US" sz="1400" dirty="0" smtClean="0">
                <a:latin typeface="Times New Roman" panose="02020603050405020304" pitchFamily="18" charset="0"/>
                <a:cs typeface="Times New Roman" panose="02020603050405020304" pitchFamily="18" charset="0"/>
              </a:rPr>
              <a:t>.</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In fact, the wage differential</a:t>
            </a:r>
            <a:r>
              <a:rPr lang="en-US" sz="1400" baseline="0" dirty="0" smtClean="0">
                <a:latin typeface="Times New Roman" panose="02020603050405020304" pitchFamily="18" charset="0"/>
                <a:cs typeface="Times New Roman" panose="02020603050405020304" pitchFamily="18" charset="0"/>
              </a:rPr>
              <a:t> between those with a degree and those with just a HS credential has never been higher.</a:t>
            </a:r>
            <a:endParaRPr lang="en-US" sz="1400" dirty="0" smtClean="0">
              <a:latin typeface="Times New Roman" panose="02020603050405020304" pitchFamily="18" charset="0"/>
              <a:cs typeface="Times New Roman" panose="02020603050405020304" pitchFamily="18" charset="0"/>
            </a:endParaRPr>
          </a:p>
          <a:p>
            <a:endParaRPr lang="en-US" sz="1400" b="1"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smtClean="0"/>
              <a:t>Every now and then I hear anecdotal data from people saying business no longer values postsecondary credentials. My answer is simple – look how they invest their hard earned money.</a:t>
            </a:r>
            <a:endParaRPr lang="en-US" sz="1400" dirty="0" smtClean="0"/>
          </a:p>
          <a:p>
            <a:endParaRPr lang="en-US" sz="1400" b="1"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3EA2F7C-2B64-412F-8E98-35E950F77BA7}"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9290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to</a:t>
            </a:r>
            <a:r>
              <a:rPr lang="en-US" baseline="0" dirty="0" smtClean="0"/>
              <a:t> look at the relationship between e</a:t>
            </a:r>
            <a:r>
              <a:rPr lang="en-US" dirty="0" smtClean="0"/>
              <a:t>ducation</a:t>
            </a:r>
            <a:r>
              <a:rPr lang="en-US" baseline="0" dirty="0" smtClean="0"/>
              <a:t> and the state’s economic future is to look at the type of preparation necessary for jobs in the economy.</a:t>
            </a:r>
            <a:r>
              <a:rPr lang="en-US" dirty="0" smtClean="0"/>
              <a:t> Bachelor degree jobs have grown by 82%; associate degree jobs by 41% and jobs at the high school preparation level or less have </a:t>
            </a:r>
            <a:r>
              <a:rPr lang="en-US" u="sng" dirty="0" smtClean="0"/>
              <a:t>shrunk</a:t>
            </a:r>
            <a:r>
              <a:rPr lang="en-US" baseline="0" dirty="0" smtClean="0"/>
              <a:t> by another 14%. </a:t>
            </a:r>
            <a:endParaRPr lang="en-US" dirty="0"/>
          </a:p>
        </p:txBody>
      </p:sp>
      <p:sp>
        <p:nvSpPr>
          <p:cNvPr id="4" name="Slide Number Placeholder 3"/>
          <p:cNvSpPr>
            <a:spLocks noGrp="1"/>
          </p:cNvSpPr>
          <p:nvPr>
            <p:ph type="sldNum" sz="quarter" idx="10"/>
          </p:nvPr>
        </p:nvSpPr>
        <p:spPr/>
        <p:txBody>
          <a:bodyPr/>
          <a:lstStyle/>
          <a:p>
            <a:fld id="{46421F66-790D-4BDE-923F-465CA02E361D}"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3446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So if education is critical</a:t>
            </a:r>
            <a:r>
              <a:rPr lang="en-US" sz="1200" kern="1200" baseline="0" dirty="0" smtClean="0">
                <a:solidFill>
                  <a:schemeClr val="tx1"/>
                </a:solidFill>
                <a:latin typeface="+mn-lt"/>
                <a:ea typeface="+mn-ea"/>
                <a:cs typeface="+mn-cs"/>
              </a:rPr>
              <a:t> to our economic future – both individually and as a state, how are we doing?</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Last Fall, the Idaho Business for Education (IBE) conducted an extensive survey</a:t>
            </a:r>
            <a:r>
              <a:rPr lang="en-US" sz="1200" kern="1200" baseline="0" dirty="0" smtClean="0">
                <a:solidFill>
                  <a:schemeClr val="tx1"/>
                </a:solidFill>
                <a:latin typeface="+mn-lt"/>
                <a:ea typeface="+mn-ea"/>
                <a:cs typeface="+mn-cs"/>
              </a:rPr>
              <a:t> of Idaho businesses.</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Findings included Idaho data gathered from an on-line survey of 466 respondents from 26 organizations, most of which were at the CEO and executive level. The respondents were geographically located around the state.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findings suggested that 67% of jobs by 2018 would require some sort of postsecondary education, thus reinforcing</a:t>
            </a:r>
            <a:r>
              <a:rPr lang="en-US" sz="1200" kern="1200" baseline="0" dirty="0" smtClean="0">
                <a:solidFill>
                  <a:schemeClr val="tx1"/>
                </a:solidFill>
                <a:latin typeface="+mn-lt"/>
                <a:ea typeface="+mn-ea"/>
                <a:cs typeface="+mn-cs"/>
              </a:rPr>
              <a:t> other studies the Board used to set the 60% goal.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F18C9BD-1DBD-4B0B-B255-2C01AC84F73F}"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51007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Don’t Increase The Number of People with Certificates and College Degrees, Our Economy Will Underperform.</a:t>
            </a:r>
            <a:r>
              <a:rPr lang="en-US" sz="1400" dirty="0" smtClean="0"/>
              <a:t>   </a:t>
            </a:r>
            <a:r>
              <a:rPr lang="en-US" sz="1400" dirty="0"/>
              <a:t>By 2015 we are expecting a gap between demand and supply of college credentials of 20</a:t>
            </a:r>
            <a:r>
              <a:rPr lang="en-US" sz="1400" dirty="0" smtClean="0"/>
              <a:t>%</a:t>
            </a:r>
          </a:p>
          <a:p>
            <a:endParaRPr lang="en-US" sz="1400" dirty="0" smtClean="0"/>
          </a:p>
          <a:p>
            <a:r>
              <a:rPr lang="en-US" sz="1400" dirty="0" smtClean="0"/>
              <a:t>We</a:t>
            </a:r>
            <a:r>
              <a:rPr lang="en-US" sz="1400" baseline="0" dirty="0" smtClean="0"/>
              <a:t> also have a very low go to college rate.  Our college success rate is improving, but we still have a long ways to go to become competitive.</a:t>
            </a:r>
            <a:endParaRPr lang="en-US" dirty="0"/>
          </a:p>
        </p:txBody>
      </p:sp>
      <p:sp>
        <p:nvSpPr>
          <p:cNvPr id="4" name="Slide Number Placeholder 3"/>
          <p:cNvSpPr>
            <a:spLocks noGrp="1"/>
          </p:cNvSpPr>
          <p:nvPr>
            <p:ph type="sldNum" sz="quarter" idx="10"/>
          </p:nvPr>
        </p:nvSpPr>
        <p:spPr/>
        <p:txBody>
          <a:bodyPr/>
          <a:lstStyle/>
          <a:p>
            <a:pPr>
              <a:defRPr/>
            </a:pPr>
            <a:fld id="{C7F6EE11-1874-4A3F-AC1A-B03A475903DA}"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34150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are making progress on our 60% goal. We are now between 41 and 42% with a college credential.</a:t>
            </a:r>
            <a:endParaRPr lang="en-US" dirty="0"/>
          </a:p>
        </p:txBody>
      </p:sp>
      <p:sp>
        <p:nvSpPr>
          <p:cNvPr id="4" name="Slide Number Placeholder 3"/>
          <p:cNvSpPr>
            <a:spLocks noGrp="1"/>
          </p:cNvSpPr>
          <p:nvPr>
            <p:ph type="sldNum" sz="quarter" idx="10"/>
          </p:nvPr>
        </p:nvSpPr>
        <p:spPr/>
        <p:txBody>
          <a:bodyPr/>
          <a:lstStyle/>
          <a:p>
            <a:pPr>
              <a:defRPr/>
            </a:pPr>
            <a:fld id="{DF18C9BD-1DBD-4B0B-B255-2C01AC84F73F}"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77585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address some confusion</a:t>
            </a:r>
            <a:r>
              <a:rPr lang="en-US" baseline="0" dirty="0" smtClean="0"/>
              <a:t> about the 60% goal and whether it is needed or realistic.  In the first place, this goal specifically targets 25-34 year olds.  Secondly that goal breaks down into 34% with a BS degree or greater; 19% with an associate degree and 7% with a certificate of one year or greater. The Board also recognizes the critical need of providing shorter term certificate-level education for the balance of the 40% as well as on-going training for those adults that fall outside of the 25 to 34 year old age range.  </a:t>
            </a:r>
          </a:p>
          <a:p>
            <a:endParaRPr lang="en-US" baseline="0" dirty="0" smtClean="0"/>
          </a:p>
          <a:p>
            <a:pPr defTabSz="910940" fontAlgn="base">
              <a:spcBef>
                <a:spcPct val="30000"/>
              </a:spcBef>
              <a:spcAft>
                <a:spcPct val="0"/>
              </a:spcAft>
              <a:defRPr/>
            </a:pPr>
            <a:r>
              <a:rPr lang="en-US" dirty="0" smtClean="0"/>
              <a:t>(According to Anthony Carnevale, with Georgetown</a:t>
            </a:r>
            <a:r>
              <a:rPr lang="en-US" baseline="0" dirty="0" smtClean="0"/>
              <a:t> University’s Center on Education and the Workforce,</a:t>
            </a:r>
            <a:r>
              <a:rPr lang="en-US" dirty="0" smtClean="0"/>
              <a:t> “Nearly two-thirds of these 46.8 million jobs—some 63 percent—will require workers with at least some college education. About 34 percent will require a Bachelor’s degree or better, while 30 percent will require at least some college or a two-year Associate’s degree. Only 36 percent of total jobs will require workers with just a high school diploma or less, and those will be clustered toward the low end of the wage scale.” )</a:t>
            </a:r>
          </a:p>
          <a:p>
            <a:endParaRPr lang="en-US" baseline="0" dirty="0" smtClean="0"/>
          </a:p>
          <a:p>
            <a:pPr defTabSz="928299">
              <a:defRPr/>
            </a:pPr>
            <a:endParaRPr lang="en-US" dirty="0" smtClean="0"/>
          </a:p>
        </p:txBody>
      </p:sp>
      <p:sp>
        <p:nvSpPr>
          <p:cNvPr id="4" name="Slide Number Placeholder 3"/>
          <p:cNvSpPr>
            <a:spLocks noGrp="1"/>
          </p:cNvSpPr>
          <p:nvPr>
            <p:ph type="sldNum" sz="quarter" idx="10"/>
          </p:nvPr>
        </p:nvSpPr>
        <p:spPr/>
        <p:txBody>
          <a:bodyPr/>
          <a:lstStyle/>
          <a:p>
            <a:pPr>
              <a:defRPr/>
            </a:pPr>
            <a:fld id="{DF18C9BD-1DBD-4B0B-B255-2C01AC84F73F}"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73475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48">
              <a:defRPr/>
            </a:pPr>
            <a:r>
              <a:rPr lang="en-US" dirty="0" smtClean="0"/>
              <a:t>One question</a:t>
            </a:r>
            <a:r>
              <a:rPr lang="en-US" baseline="0" dirty="0" smtClean="0"/>
              <a:t> we get is whether the goal was realistic, especially compared with the performance of other states. This chart just looks at BS degrees or above and shows where Idaho falls within our Western States and a few of the states with higher education levels. 14 states already exceed our 2020 goal of 34%. </a:t>
            </a:r>
          </a:p>
          <a:p>
            <a:pPr defTabSz="928248">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8C9BD-1DBD-4B0B-B255-2C01AC84F73F}"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21531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EBF59-8843-43AC-A2B6-6454F3964A34}"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345608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EBF59-8843-43AC-A2B6-6454F3964A34}"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18217064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417990602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453779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381529202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505069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03352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646818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36193018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34041426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159380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240655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EBF59-8843-43AC-A2B6-6454F3964A34}"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33500454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097570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252500958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090637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2798308406"/>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03875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954774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4921997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29064339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942537777"/>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8169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280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3322747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8101626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196837836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9364210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3507442364"/>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00839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297132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2374684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26551958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5055633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878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4058066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265319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5248594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2637674186"/>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5491652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49052634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748631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686444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3400030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242051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0986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77238783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6486727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6969931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494840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2049139491"/>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9167043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1422815600"/>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558014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454855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633215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043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1746289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152568087"/>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9234731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27890569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9051375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269116382"/>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4785589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2569706842"/>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668418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7614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938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9290956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17225802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842787458"/>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6502850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2044227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6434066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5572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8124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5398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91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269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9102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2972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7168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4349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6249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0733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3515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7849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4645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39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9485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3289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3968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5984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8431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394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2162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6777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9070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389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32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9491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8513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86798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8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2637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7887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8929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0829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8764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2823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9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EBF59-8843-43AC-A2B6-6454F3964A34}"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4287964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8299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6670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876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8316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3016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2385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044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2033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8053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1543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17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0597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2880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688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67376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3901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696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0304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0580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89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4704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836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9643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68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71180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61112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3990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809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389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262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9901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45442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97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198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1667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0200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5751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3079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47836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394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258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2969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602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50108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2198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9055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4514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2891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321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7196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244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5354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6609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824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87774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4658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2591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43404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6563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37054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212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878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3119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4016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261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4945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08679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06882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5515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02912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9823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7533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22872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03657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793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215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9964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99343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7944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3888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0123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51843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78463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2441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7878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34307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01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18205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018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8998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9389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393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1128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3675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6189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72319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32551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811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2123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18817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92839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92219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53326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6917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1840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05846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7315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7476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40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BF59-8843-43AC-A2B6-6454F3964A34}"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1586903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88033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4528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684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6722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455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2272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74007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22431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68125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167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05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287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12E0-5814-9940-9B26-9E42E7E2042C}"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D93B31-6245-4940-880C-0CFB639F9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403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288038497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231043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135957235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45658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35600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29288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EBF59-8843-43AC-A2B6-6454F3964A34}"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2489729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542141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75862864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417169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71101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569422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60684524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954069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201972316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825334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4097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EBF59-8843-43AC-A2B6-6454F3964A34}"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1441879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786379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101860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50910591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790197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667314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12674876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278404264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353809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164104166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5279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EBF59-8843-43AC-A2B6-6454F3964A34}"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22479977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587674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635906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821686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04212220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451952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2234981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260515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70777393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416025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18131245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EBF59-8843-43AC-A2B6-6454F3964A34}"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5719619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64240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37507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590349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1240876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64433120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690064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846130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153501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188304620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99957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EBF59-8843-43AC-A2B6-6454F3964A34}"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16762885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66722245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80886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21507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3355259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630889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70436533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3436746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3204708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3791757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2104945-7669-4B0B-9833-B98984BA025E}" type="datetimeFigureOut">
              <a:rPr lang="en-US" smtClean="0">
                <a:solidFill>
                  <a:srgbClr val="1F497D"/>
                </a:solidFill>
              </a:rPr>
              <a:pPr>
                <a:defRPr/>
              </a:pPr>
              <a:t>10/7/2014</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D7EEAA2-CACD-480F-9161-B2D105D8B294}" type="slidenum">
              <a:rPr lang="en-US" smtClean="0"/>
              <a:pPr>
                <a:defRPr/>
              </a:pPr>
              <a:t>‹#›</a:t>
            </a:fld>
            <a:endParaRPr lang="en-US" dirty="0"/>
          </a:p>
        </p:txBody>
      </p:sp>
    </p:spTree>
    <p:extLst>
      <p:ext uri="{BB962C8B-B14F-4D97-AF65-F5344CB8AC3E}">
        <p14:creationId xmlns:p14="http://schemas.microsoft.com/office/powerpoint/2010/main" val="40156549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EBF59-8843-43AC-A2B6-6454F3964A34}"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4DACE-E658-4250-9E07-941B252B683F}" type="slidenum">
              <a:rPr lang="en-US" smtClean="0"/>
              <a:t>‹#›</a:t>
            </a:fld>
            <a:endParaRPr lang="en-US"/>
          </a:p>
        </p:txBody>
      </p:sp>
    </p:spTree>
    <p:extLst>
      <p:ext uri="{BB962C8B-B14F-4D97-AF65-F5344CB8AC3E}">
        <p14:creationId xmlns:p14="http://schemas.microsoft.com/office/powerpoint/2010/main" val="603495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A1CA9CA6-9F51-45A2-8794-DD7F69572906}" type="datetimeFigureOut">
              <a:rPr lang="en-US" smtClean="0">
                <a:solidFill>
                  <a:srgbClr val="1F497D"/>
                </a:solidFill>
              </a:rPr>
              <a:pPr>
                <a:defRPr/>
              </a:pPr>
              <a:t>10/7/2014</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9001D3-C1F9-4C54-A078-5D7DE3A4B720}"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4520819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F413812-9892-48B9-857D-55B21A75DD22}" type="datetimeFigureOut">
              <a:rPr lang="en-US" smtClean="0">
                <a:solidFill>
                  <a:srgbClr val="EEECE1"/>
                </a:solidFill>
              </a:rPr>
              <a:pPr>
                <a:defRPr/>
              </a:pPr>
              <a:t>10/7/2014</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white"/>
              </a:solidFill>
              <a:latin typeface="Arial" charset="0"/>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9CFA77F-DD9D-4960-AD77-F667109889B8}" type="slidenum">
              <a:rPr lang="en-US" smtClean="0"/>
              <a:pPr>
                <a:defRPr/>
              </a:pPr>
              <a:t>‹#›</a:t>
            </a:fld>
            <a:endParaRPr lang="en-US" dirty="0"/>
          </a:p>
        </p:txBody>
      </p:sp>
    </p:spTree>
    <p:extLst>
      <p:ext uri="{BB962C8B-B14F-4D97-AF65-F5344CB8AC3E}">
        <p14:creationId xmlns:p14="http://schemas.microsoft.com/office/powerpoint/2010/main" val="3954684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1742BD6-A1CD-4EB6-9650-2B649CEFC313}" type="datetimeFigureOut">
              <a:rPr lang="en-US" smtClean="0">
                <a:solidFill>
                  <a:srgbClr val="1F497D"/>
                </a:solidFill>
              </a:rPr>
              <a:pPr>
                <a:defRPr/>
              </a:pPr>
              <a:t>10/7/2014</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50A56E-D0FF-4A2F-8D7C-A7F2FB9D9FF1}"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86100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F94D32E-127B-437A-A040-D6F8D8FB4523}" type="datetimeFigureOut">
              <a:rPr lang="en-US" smtClean="0">
                <a:solidFill>
                  <a:srgbClr val="1F497D"/>
                </a:solidFill>
              </a:rPr>
              <a:pPr>
                <a:defRPr/>
              </a:pPr>
              <a:t>10/7/2014</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ABFCE757-6DCE-4347-8BD3-1070F2130845}"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94568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0CE2A4D-0F7B-4753-BB23-B5E90B6B12CD}" type="datetimeFigureOut">
              <a:rPr lang="en-US" smtClean="0">
                <a:solidFill>
                  <a:srgbClr val="1F497D"/>
                </a:solidFill>
              </a:rPr>
              <a:pPr>
                <a:defRPr/>
              </a:pPr>
              <a:t>10/7/2014</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28157AC5-3F34-48FD-B122-F7C92CB388C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863685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066C7F-D56F-4ACA-B9B1-43140B949F65}" type="datetimeFigureOut">
              <a:rPr lang="en-US" smtClean="0">
                <a:solidFill>
                  <a:srgbClr val="1F497D"/>
                </a:solidFill>
              </a:rPr>
              <a:pPr>
                <a:defRPr/>
              </a:pPr>
              <a:t>10/7/2014</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969968B8-9A06-468B-96DA-0A17A1A06385}" type="slidenum">
              <a:rPr lang="en-US" smtClean="0"/>
              <a:pPr>
                <a:defRPr/>
              </a:pPr>
              <a:t>‹#›</a:t>
            </a:fld>
            <a:endParaRPr lang="en-US" dirty="0"/>
          </a:p>
        </p:txBody>
      </p:sp>
    </p:spTree>
    <p:extLst>
      <p:ext uri="{BB962C8B-B14F-4D97-AF65-F5344CB8AC3E}">
        <p14:creationId xmlns:p14="http://schemas.microsoft.com/office/powerpoint/2010/main" val="2380689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1F86A58B-E9AB-4345-BA23-4D1B3E99BBF9}" type="datetimeFigureOut">
              <a:rPr lang="en-US" smtClean="0">
                <a:solidFill>
                  <a:srgbClr val="1F497D"/>
                </a:solidFill>
              </a:rPr>
              <a:pPr>
                <a:defRPr/>
              </a:pPr>
              <a:t>10/7/2014</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1840BD34-5049-4B55-9B01-E0CDC6F0262B}"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42868398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Date Placeholder 16"/>
          <p:cNvSpPr>
            <a:spLocks noGrp="1"/>
          </p:cNvSpPr>
          <p:nvPr>
            <p:ph type="dt" sz="half" idx="10"/>
          </p:nvPr>
        </p:nvSpPr>
        <p:spPr/>
        <p:txBody>
          <a:bodyPr rtlCol="0"/>
          <a:lstStyle/>
          <a:p>
            <a:pPr>
              <a:defRPr/>
            </a:pPr>
            <a:fld id="{8AD2D4C4-7893-492A-8729-72CB74E6682F}" type="datetimeFigureOut">
              <a:rPr lang="en-US" smtClean="0">
                <a:solidFill>
                  <a:srgbClr val="1F497D"/>
                </a:solidFill>
              </a:rPr>
              <a:pPr>
                <a:defRPr/>
              </a:pPr>
              <a:t>10/7/2014</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E47087AA-8BA7-4C30-B77A-39BCA18AB2E4}"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29436906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FAC5B3-4E30-43A6-A8FD-7EB32FBEBCC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EC97971-267C-40DA-878E-ADEE0E570433}" type="slidenum">
              <a:rPr lang="en-US" smtClean="0"/>
              <a:pPr>
                <a:defRPr/>
              </a:pPr>
              <a:t>‹#›</a:t>
            </a:fld>
            <a:endParaRPr lang="en-US" dirty="0"/>
          </a:p>
        </p:txBody>
      </p:sp>
    </p:spTree>
    <p:extLst>
      <p:ext uri="{BB962C8B-B14F-4D97-AF65-F5344CB8AC3E}">
        <p14:creationId xmlns:p14="http://schemas.microsoft.com/office/powerpoint/2010/main" val="18634084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4728AA7-8837-4E4D-97EA-45FD323E6D05}" type="datetimeFigureOut">
              <a:rPr lang="en-US" smtClean="0">
                <a:solidFill>
                  <a:srgbClr val="1F497D"/>
                </a:solidFill>
              </a:rPr>
              <a:pPr>
                <a:defRPr/>
              </a:pPr>
              <a:t>10/7/2014</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33AC54E4-DFEC-44EF-9ABA-E7DD9BBD9C0A}" type="slidenum">
              <a:rPr lang="en-US" smtClean="0"/>
              <a:pPr>
                <a:defRPr/>
              </a:pPr>
              <a:t>‹#›</a:t>
            </a:fld>
            <a:endParaRPr lang="en-US" dirty="0"/>
          </a:p>
        </p:txBody>
      </p:sp>
    </p:spTree>
    <p:extLst>
      <p:ext uri="{BB962C8B-B14F-4D97-AF65-F5344CB8AC3E}">
        <p14:creationId xmlns:p14="http://schemas.microsoft.com/office/powerpoint/2010/main" val="223400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jp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jp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jp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jp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2.jp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2.jp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2.jp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jp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jp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2.jp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EBF59-8843-43AC-A2B6-6454F3964A34}" type="datetimeFigureOut">
              <a:rPr lang="en-US" smtClean="0"/>
              <a:t>10/7/2014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4DACE-E658-4250-9E07-941B252B683F}" type="slidenum">
              <a:rPr lang="en-US" smtClean="0"/>
              <a:t>‹#›</a:t>
            </a:fld>
            <a:endParaRPr lang="en-US"/>
          </a:p>
        </p:txBody>
      </p:sp>
    </p:spTree>
    <p:extLst>
      <p:ext uri="{BB962C8B-B14F-4D97-AF65-F5344CB8AC3E}">
        <p14:creationId xmlns:p14="http://schemas.microsoft.com/office/powerpoint/2010/main" val="129826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3352884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41761779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37198112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40851365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2185248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33163592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30530701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306000712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99550311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1563684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324050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270215416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174919229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29806906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226971482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157709373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155474242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33267252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113167752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255084834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DDEE52-7AEC-1849-A6A2-7D32151FF045}" type="datetimeFigureOut">
              <a:rPr lang="en-US" smtClean="0">
                <a:solidFill>
                  <a:prstClr val="black">
                    <a:tint val="75000"/>
                  </a:prstClr>
                </a:solidFill>
              </a:rPr>
              <a:pPr defTabSz="457200"/>
              <a:t>10/7/2014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8A967-28A5-D742-967A-CE50B194388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Black_logo_name_ta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18193" y="274638"/>
            <a:ext cx="3721100" cy="1308100"/>
          </a:xfrm>
          <a:prstGeom prst="rect">
            <a:avLst/>
          </a:prstGeom>
        </p:spPr>
      </p:pic>
      <p:pic>
        <p:nvPicPr>
          <p:cNvPr id="8" name="Picture 7" descr="ACAC.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59150" y="5899150"/>
            <a:ext cx="2095500" cy="828675"/>
          </a:xfrm>
          <a:prstGeom prst="rect">
            <a:avLst/>
          </a:prstGeom>
        </p:spPr>
      </p:pic>
    </p:spTree>
    <p:extLst>
      <p:ext uri="{BB962C8B-B14F-4D97-AF65-F5344CB8AC3E}">
        <p14:creationId xmlns:p14="http://schemas.microsoft.com/office/powerpoint/2010/main" val="3445783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45470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26148950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20697066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12378785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21195955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0DB6F-91EF-4064-BA36-D7D7A18875EE}" type="datetimeFigureOut">
              <a:rPr lang="en-US" smtClean="0">
                <a:solidFill>
                  <a:prstClr val="white">
                    <a:tint val="75000"/>
                  </a:prstClr>
                </a:solidFill>
                <a:latin typeface="Rockwell"/>
              </a:rPr>
              <a:pPr/>
              <a:t>10/7/2014</a:t>
            </a:fld>
            <a:endParaRPr lang="en-US" dirty="0">
              <a:solidFill>
                <a:prstClr val="white">
                  <a:tint val="75000"/>
                </a:prstClr>
              </a:solidFill>
              <a:latin typeface="Rockwe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white">
                  <a:tint val="75000"/>
                </a:prstClr>
              </a:solidFill>
              <a:latin typeface="Rockwe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55A4E8-0B38-4AFB-8BE9-9B33A9AA8884}" type="slidenum">
              <a:rPr lang="en-US" smtClean="0">
                <a:solidFill>
                  <a:prstClr val="white">
                    <a:tint val="75000"/>
                  </a:prstClr>
                </a:solidFill>
                <a:latin typeface="Rockwell"/>
              </a:rPr>
              <a:pPr/>
              <a:t>‹#›</a:t>
            </a:fld>
            <a:endParaRPr lang="en-US" dirty="0">
              <a:solidFill>
                <a:prstClr val="white">
                  <a:tint val="75000"/>
                </a:prstClr>
              </a:solidFill>
              <a:latin typeface="Rockwell"/>
            </a:endParaRPr>
          </a:p>
        </p:txBody>
      </p:sp>
    </p:spTree>
    <p:extLst>
      <p:ext uri="{BB962C8B-B14F-4D97-AF65-F5344CB8AC3E}">
        <p14:creationId xmlns:p14="http://schemas.microsoft.com/office/powerpoint/2010/main" val="28023386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pPr marL="0" indent="0" algn="ctr">
              <a:buNone/>
            </a:pPr>
            <a:endParaRPr lang="en-US" sz="4000" dirty="0"/>
          </a:p>
        </p:txBody>
      </p:sp>
      <p:sp>
        <p:nvSpPr>
          <p:cNvPr id="4" name="Content Placeholder 2"/>
          <p:cNvSpPr txBox="1">
            <a:spLocks/>
          </p:cNvSpPr>
          <p:nvPr/>
        </p:nvSpPr>
        <p:spPr>
          <a:xfrm>
            <a:off x="1902116" y="1066800"/>
            <a:ext cx="6784684" cy="5486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pPr>
            <a:r>
              <a:rPr lang="en-US" sz="4000" dirty="0" smtClean="0"/>
              <a:t>Education is</a:t>
            </a:r>
          </a:p>
          <a:p>
            <a:pPr marL="0" indent="0" fontAlgn="auto">
              <a:spcAft>
                <a:spcPts val="0"/>
              </a:spcAft>
              <a:buFont typeface="Wingdings"/>
              <a:buNone/>
            </a:pPr>
            <a:endParaRPr lang="en-US" sz="4000" dirty="0" smtClean="0"/>
          </a:p>
          <a:p>
            <a:pPr marL="365760" lvl="1" indent="0" fontAlgn="auto">
              <a:spcAft>
                <a:spcPts val="0"/>
              </a:spcAft>
              <a:buFont typeface="Wingdings 2"/>
              <a:buNone/>
            </a:pPr>
            <a:r>
              <a:rPr lang="en-US" sz="8000" dirty="0" smtClean="0">
                <a:solidFill>
                  <a:schemeClr val="accent1"/>
                </a:solidFill>
              </a:rPr>
              <a:t>        THE </a:t>
            </a:r>
          </a:p>
          <a:p>
            <a:pPr marL="731520" lvl="2" indent="0" algn="r" fontAlgn="auto">
              <a:spcAft>
                <a:spcPts val="0"/>
              </a:spcAft>
              <a:buFont typeface="Wingdings"/>
              <a:buNone/>
            </a:pPr>
            <a:endParaRPr lang="en-US" sz="4000" dirty="0" smtClean="0"/>
          </a:p>
          <a:p>
            <a:pPr marL="731520" lvl="2" indent="0" algn="r" fontAlgn="auto">
              <a:spcAft>
                <a:spcPts val="0"/>
              </a:spcAft>
              <a:buFont typeface="Wingdings"/>
              <a:buNone/>
            </a:pPr>
            <a:r>
              <a:rPr lang="en-US" sz="4000" dirty="0" smtClean="0"/>
              <a:t>critical economic driver</a:t>
            </a:r>
            <a:endParaRPr lang="en-US" sz="4000" dirty="0"/>
          </a:p>
        </p:txBody>
      </p:sp>
      <p:pic>
        <p:nvPicPr>
          <p:cNvPr id="2" name="Picture 1"/>
          <p:cNvPicPr>
            <a:picLocks noChangeAspect="1"/>
          </p:cNvPicPr>
          <p:nvPr/>
        </p:nvPicPr>
        <p:blipFill>
          <a:blip r:embed="rId3"/>
          <a:stretch>
            <a:fillRect/>
          </a:stretch>
        </p:blipFill>
        <p:spPr>
          <a:xfrm>
            <a:off x="0" y="-213973"/>
            <a:ext cx="1902117" cy="7071973"/>
          </a:xfrm>
          <a:prstGeom prst="rect">
            <a:avLst/>
          </a:prstGeom>
        </p:spPr>
      </p:pic>
    </p:spTree>
    <p:extLst>
      <p:ext uri="{BB962C8B-B14F-4D97-AF65-F5344CB8AC3E}">
        <p14:creationId xmlns:p14="http://schemas.microsoft.com/office/powerpoint/2010/main" val="24532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p:cTn id="1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3" dur="1000"/>
                                        <p:tgtEl>
                                          <p:spTgt spid="4">
                                            <p:txEl>
                                              <p:pRg st="2" end="2"/>
                                            </p:txEl>
                                          </p:spTgt>
                                        </p:tgtEl>
                                      </p:cBhvr>
                                    </p:animEffect>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pPr marL="0" indent="0" algn="ctr">
              <a:buNone/>
            </a:pPr>
            <a:endParaRPr lang="en-US" sz="4000" dirty="0"/>
          </a:p>
        </p:txBody>
      </p:sp>
      <p:sp>
        <p:nvSpPr>
          <p:cNvPr id="11" name="Title 3"/>
          <p:cNvSpPr txBox="1">
            <a:spLocks/>
          </p:cNvSpPr>
          <p:nvPr/>
        </p:nvSpPr>
        <p:spPr>
          <a:xfrm>
            <a:off x="685800" y="2209800"/>
            <a:ext cx="8534400" cy="4267200"/>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cap="all">
                <a:solidFill>
                  <a:schemeClr val="tx1"/>
                </a:solidFill>
                <a:effectLst>
                  <a:outerShdw blurRad="38100" dist="38100" dir="2700000" algn="tl">
                    <a:srgbClr val="000000">
                      <a:alpha val="43137"/>
                    </a:srgbClr>
                  </a:outerShdw>
                </a:effectLst>
                <a:latin typeface="Bodoni MT Black" pitchFamily="18" charset="0"/>
                <a:ea typeface="+mj-ea"/>
                <a:cs typeface="Aharoni" pitchFamily="2" charset="-79"/>
              </a:defRPr>
            </a:lvl1pPr>
          </a:lstStyle>
          <a:p>
            <a:endParaRPr lang="en-US" sz="3800" dirty="0" smtClean="0">
              <a:solidFill>
                <a:srgbClr val="4F81BD"/>
              </a:solidFill>
              <a:effectLst/>
              <a:latin typeface="Arial" pitchFamily="34" charset="0"/>
              <a:cs typeface="Arial" pitchFamily="34" charset="0"/>
            </a:endParaRPr>
          </a:p>
          <a:p>
            <a:r>
              <a:rPr lang="en-US" sz="3800" dirty="0" smtClean="0">
                <a:solidFill>
                  <a:srgbClr val="4F81BD"/>
                </a:solidFill>
                <a:effectLst/>
                <a:latin typeface="Constantia"/>
                <a:cs typeface="Arial" pitchFamily="34" charset="0"/>
              </a:rPr>
              <a:t>7</a:t>
            </a:r>
            <a:r>
              <a:rPr lang="en-US" sz="3800" dirty="0">
                <a:solidFill>
                  <a:srgbClr val="4F81BD"/>
                </a:solidFill>
                <a:effectLst/>
                <a:latin typeface="Constantia"/>
                <a:cs typeface="Arial" pitchFamily="34" charset="0"/>
              </a:rPr>
              <a:t>%  </a:t>
            </a:r>
            <a:r>
              <a:rPr lang="en-US" sz="3800" dirty="0" smtClean="0">
                <a:solidFill>
                  <a:srgbClr val="4F81BD"/>
                </a:solidFill>
                <a:effectLst/>
                <a:latin typeface="Constantia"/>
                <a:cs typeface="Arial" pitchFamily="34" charset="0"/>
              </a:rPr>
              <a:t>  </a:t>
            </a:r>
            <a:r>
              <a:rPr lang="en-US" sz="3800" cap="none" dirty="0" smtClean="0">
                <a:solidFill>
                  <a:srgbClr val="4F81BD"/>
                </a:solidFill>
                <a:effectLst/>
                <a:latin typeface="Constantia"/>
                <a:cs typeface="Arial" pitchFamily="34" charset="0"/>
              </a:rPr>
              <a:t>Certificates of one year or &gt;</a:t>
            </a:r>
          </a:p>
          <a:p>
            <a:r>
              <a:rPr lang="en-US" sz="3800" cap="none" dirty="0" smtClean="0">
                <a:solidFill>
                  <a:srgbClr val="4F81BD"/>
                </a:solidFill>
                <a:effectLst/>
                <a:latin typeface="Constantia"/>
                <a:cs typeface="Arial" pitchFamily="34" charset="0"/>
              </a:rPr>
              <a:t>	</a:t>
            </a:r>
          </a:p>
          <a:p>
            <a:r>
              <a:rPr lang="en-US" sz="3800" dirty="0" smtClean="0">
                <a:solidFill>
                  <a:srgbClr val="4F81BD"/>
                </a:solidFill>
                <a:effectLst/>
                <a:latin typeface="Constantia"/>
                <a:cs typeface="Arial" pitchFamily="34" charset="0"/>
              </a:rPr>
              <a:t>19</a:t>
            </a:r>
            <a:r>
              <a:rPr lang="en-US" sz="3800" dirty="0">
                <a:solidFill>
                  <a:srgbClr val="4F81BD"/>
                </a:solidFill>
                <a:effectLst/>
                <a:latin typeface="Constantia"/>
                <a:cs typeface="Arial" pitchFamily="34" charset="0"/>
              </a:rPr>
              <a:t>% </a:t>
            </a:r>
            <a:r>
              <a:rPr lang="en-US" sz="3800" dirty="0" smtClean="0">
                <a:solidFill>
                  <a:srgbClr val="4F81BD"/>
                </a:solidFill>
                <a:effectLst/>
                <a:latin typeface="Constantia"/>
                <a:cs typeface="Arial" pitchFamily="34" charset="0"/>
              </a:rPr>
              <a:t> a</a:t>
            </a:r>
            <a:r>
              <a:rPr lang="en-US" sz="3800" cap="none" dirty="0" smtClean="0">
                <a:solidFill>
                  <a:srgbClr val="4F81BD"/>
                </a:solidFill>
                <a:effectLst/>
                <a:latin typeface="Constantia"/>
                <a:cs typeface="Arial" pitchFamily="34" charset="0"/>
              </a:rPr>
              <a:t>ssociate’s Degrees</a:t>
            </a:r>
          </a:p>
          <a:p>
            <a:r>
              <a:rPr lang="en-US" sz="3800" dirty="0" smtClean="0">
                <a:solidFill>
                  <a:srgbClr val="4F81BD"/>
                </a:solidFill>
                <a:effectLst/>
                <a:latin typeface="Constantia"/>
                <a:cs typeface="Arial" pitchFamily="34" charset="0"/>
              </a:rPr>
              <a:t>		</a:t>
            </a:r>
            <a:endParaRPr lang="en-US" sz="3800" dirty="0">
              <a:solidFill>
                <a:srgbClr val="4F81BD"/>
              </a:solidFill>
              <a:effectLst/>
              <a:latin typeface="Constantia"/>
              <a:cs typeface="Arial" pitchFamily="34" charset="0"/>
            </a:endParaRPr>
          </a:p>
          <a:p>
            <a:r>
              <a:rPr lang="en-US" sz="3800" dirty="0">
                <a:solidFill>
                  <a:srgbClr val="4F81BD"/>
                </a:solidFill>
                <a:effectLst/>
                <a:latin typeface="Constantia"/>
                <a:cs typeface="Arial" pitchFamily="34" charset="0"/>
              </a:rPr>
              <a:t>34% </a:t>
            </a:r>
            <a:r>
              <a:rPr lang="en-US" sz="3800" dirty="0" smtClean="0">
                <a:solidFill>
                  <a:srgbClr val="4F81BD"/>
                </a:solidFill>
                <a:effectLst/>
                <a:latin typeface="Constantia"/>
                <a:cs typeface="Arial" pitchFamily="34" charset="0"/>
              </a:rPr>
              <a:t> </a:t>
            </a:r>
            <a:r>
              <a:rPr lang="en-US" sz="3800" cap="none" dirty="0" smtClean="0">
                <a:solidFill>
                  <a:srgbClr val="4F81BD"/>
                </a:solidFill>
                <a:effectLst/>
                <a:latin typeface="Constantia"/>
                <a:cs typeface="Arial" pitchFamily="34" charset="0"/>
              </a:rPr>
              <a:t>Bachelor’s Degrees or &gt;</a:t>
            </a:r>
          </a:p>
          <a:p>
            <a:r>
              <a:rPr lang="en-US" sz="3800" cap="none" dirty="0" smtClean="0">
                <a:solidFill>
                  <a:srgbClr val="4F81BD"/>
                </a:solidFill>
                <a:effectLst/>
                <a:latin typeface="Arial" pitchFamily="34" charset="0"/>
                <a:cs typeface="Arial" pitchFamily="34" charset="0"/>
              </a:rPr>
              <a:t>		</a:t>
            </a:r>
          </a:p>
          <a:p>
            <a:endParaRPr lang="en-US" sz="3800" cap="none" dirty="0" smtClean="0">
              <a:solidFill>
                <a:srgbClr val="4F81BD"/>
              </a:solidFill>
              <a:effectLst/>
              <a:latin typeface="Arial" pitchFamily="34" charset="0"/>
              <a:cs typeface="Arial" pitchFamily="34" charset="0"/>
            </a:endParaRPr>
          </a:p>
          <a:p>
            <a:endParaRPr lang="en-US" sz="3800" dirty="0">
              <a:solidFill>
                <a:srgbClr val="4F81BD"/>
              </a:solidFill>
              <a:effectLst/>
              <a:latin typeface="Arial" pitchFamily="34" charset="0"/>
              <a:cs typeface="Arial" pitchFamily="34" charset="0"/>
            </a:endParaRPr>
          </a:p>
        </p:txBody>
      </p:sp>
      <p:pic>
        <p:nvPicPr>
          <p:cNvPr id="2" name="Picture 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0978" y="1"/>
            <a:ext cx="1291061" cy="2819399"/>
          </a:xfrm>
          <a:prstGeom prst="rect">
            <a:avLst/>
          </a:prstGeom>
        </p:spPr>
      </p:pic>
      <p:sp>
        <p:nvSpPr>
          <p:cNvPr id="4" name="Rectangle 3"/>
          <p:cNvSpPr/>
          <p:nvPr/>
        </p:nvSpPr>
        <p:spPr>
          <a:xfrm>
            <a:off x="1795964" y="762000"/>
            <a:ext cx="4376236" cy="830997"/>
          </a:xfrm>
          <a:prstGeom prst="rect">
            <a:avLst/>
          </a:prstGeom>
        </p:spPr>
        <p:txBody>
          <a:bodyPr wrap="square">
            <a:spAutoFit/>
          </a:bodyPr>
          <a:lstStyle/>
          <a:p>
            <a:pPr algn="ctr" fontAlgn="base">
              <a:spcBef>
                <a:spcPct val="0"/>
              </a:spcBef>
              <a:spcAft>
                <a:spcPct val="0"/>
              </a:spcAft>
            </a:pPr>
            <a:r>
              <a:rPr lang="en-US" sz="4800" b="1" dirty="0">
                <a:solidFill>
                  <a:srgbClr val="1F497D"/>
                </a:solidFill>
              </a:rPr>
              <a:t>60% </a:t>
            </a:r>
            <a:r>
              <a:rPr lang="en-US" sz="4800" b="1" dirty="0" smtClean="0">
                <a:solidFill>
                  <a:srgbClr val="1F497D"/>
                </a:solidFill>
              </a:rPr>
              <a:t>By 2020</a:t>
            </a:r>
            <a:endParaRPr lang="en-US" sz="4800" dirty="0">
              <a:solidFill>
                <a:srgbClr val="1F497D"/>
              </a:solidFill>
            </a:endParaRPr>
          </a:p>
        </p:txBody>
      </p:sp>
    </p:spTree>
    <p:extLst>
      <p:ext uri="{BB962C8B-B14F-4D97-AF65-F5344CB8AC3E}">
        <p14:creationId xmlns:p14="http://schemas.microsoft.com/office/powerpoint/2010/main" val="25697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1320246" y="279460"/>
          <a:ext cx="6503508" cy="6299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099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5"/>
          <p:cNvSpPr>
            <a:spLocks noGrp="1"/>
          </p:cNvSpPr>
          <p:nvPr>
            <p:ph type="title"/>
          </p:nvPr>
        </p:nvSpPr>
        <p:spPr>
          <a:xfrm>
            <a:off x="914400" y="76200"/>
            <a:ext cx="7467600" cy="1143000"/>
          </a:xfrm>
        </p:spPr>
        <p:txBody>
          <a:bodyPr>
            <a:normAutofit/>
          </a:bodyPr>
          <a:lstStyle/>
          <a:p>
            <a:pPr algn="ctr"/>
            <a:r>
              <a:rPr lang="en-US" sz="4000" b="1" dirty="0" smtClean="0"/>
              <a:t>In-Migration to Idaho</a:t>
            </a:r>
            <a:endParaRPr lang="en-US" sz="4000" b="1" dirty="0"/>
          </a:p>
        </p:txBody>
      </p:sp>
    </p:spTree>
    <p:extLst>
      <p:ext uri="{BB962C8B-B14F-4D97-AF65-F5344CB8AC3E}">
        <p14:creationId xmlns:p14="http://schemas.microsoft.com/office/powerpoint/2010/main" val="889562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do?</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8251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Make Higher Education a Key Component of any Economic Development Discussion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6469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655638"/>
          </a:xfrm>
        </p:spPr>
        <p:txBody>
          <a:bodyPr>
            <a:noAutofit/>
          </a:bodyPr>
          <a:lstStyle/>
          <a:p>
            <a:pPr algn="ctr"/>
            <a:r>
              <a:rPr lang="en-US" sz="4000" b="1" dirty="0" smtClean="0"/>
              <a:t>Strategies </a:t>
            </a:r>
            <a:endParaRPr lang="en-US" sz="4000" b="1" dirty="0"/>
          </a:p>
        </p:txBody>
      </p:sp>
      <p:sp>
        <p:nvSpPr>
          <p:cNvPr id="3" name="Content Placeholder 2"/>
          <p:cNvSpPr>
            <a:spLocks noGrp="1"/>
          </p:cNvSpPr>
          <p:nvPr>
            <p:ph sz="quarter" idx="1"/>
          </p:nvPr>
        </p:nvSpPr>
        <p:spPr/>
        <p:txBody>
          <a:bodyPr>
            <a:normAutofit/>
          </a:bodyPr>
          <a:lstStyle/>
          <a:p>
            <a:pPr lvl="1">
              <a:lnSpc>
                <a:spcPct val="200000"/>
              </a:lnSpc>
            </a:pPr>
            <a:r>
              <a:rPr lang="en-US" sz="2500" dirty="0" smtClean="0"/>
              <a:t>Support higher standards</a:t>
            </a:r>
          </a:p>
          <a:p>
            <a:pPr lvl="1"/>
            <a:r>
              <a:rPr lang="en-US" sz="2500" dirty="0"/>
              <a:t>Improve short-term training </a:t>
            </a:r>
            <a:endParaRPr lang="en-US" sz="2500" dirty="0" smtClean="0"/>
          </a:p>
          <a:p>
            <a:pPr lvl="1"/>
            <a:r>
              <a:rPr lang="en-US" sz="2500" dirty="0" smtClean="0"/>
              <a:t>Improve credit transfer</a:t>
            </a:r>
            <a:endParaRPr lang="en-US" sz="2500" dirty="0"/>
          </a:p>
          <a:p>
            <a:pPr lvl="1"/>
            <a:r>
              <a:rPr lang="en-US" sz="2500" dirty="0"/>
              <a:t>Bring adults back into the educational pipeline</a:t>
            </a:r>
          </a:p>
          <a:p>
            <a:pPr lvl="1"/>
            <a:r>
              <a:rPr lang="en-US" sz="2500" dirty="0"/>
              <a:t>Strengthen PTE both at the secondary and PS level</a:t>
            </a:r>
          </a:p>
          <a:p>
            <a:pPr lvl="1"/>
            <a:r>
              <a:rPr lang="en-US" sz="2500" dirty="0"/>
              <a:t>Increase college and graduate </a:t>
            </a:r>
            <a:r>
              <a:rPr lang="en-US" sz="2500" dirty="0" smtClean="0"/>
              <a:t>degrees</a:t>
            </a:r>
          </a:p>
          <a:p>
            <a:pPr lvl="1"/>
            <a:r>
              <a:rPr lang="en-US" sz="2500" dirty="0" smtClean="0"/>
              <a:t>Continue to improve efficiency</a:t>
            </a:r>
            <a:endParaRPr lang="en-US" sz="2500" dirty="0"/>
          </a:p>
        </p:txBody>
      </p:sp>
    </p:spTree>
    <p:extLst>
      <p:ext uri="{BB962C8B-B14F-4D97-AF65-F5344CB8AC3E}">
        <p14:creationId xmlns:p14="http://schemas.microsoft.com/office/powerpoint/2010/main" val="399907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977"/>
            <a:ext cx="8229600" cy="1089699"/>
          </a:xfrm>
        </p:spPr>
        <p:txBody>
          <a:bodyPr>
            <a:normAutofit fontScale="90000"/>
          </a:bodyPr>
          <a:lstStyle/>
          <a:p>
            <a:r>
              <a:rPr lang="en-US" altLang="ja-JP" sz="2700" i="1" dirty="0" smtClean="0">
                <a:latin typeface="Helvetica" charset="0"/>
                <a:ea typeface="ＭＳ Ｐゴシック" charset="0"/>
                <a:cs typeface="ＭＳ Ｐゴシック" charset="0"/>
              </a:rPr>
              <a:t/>
            </a:r>
            <a:br>
              <a:rPr lang="en-US" altLang="ja-JP" sz="2700" i="1" dirty="0" smtClean="0">
                <a:latin typeface="Helvetica" charset="0"/>
                <a:ea typeface="ＭＳ Ｐゴシック" charset="0"/>
                <a:cs typeface="ＭＳ Ｐゴシック" charset="0"/>
              </a:rPr>
            </a:br>
            <a:r>
              <a:rPr lang="ja-JP" altLang="en-US" sz="2700" i="1" dirty="0" smtClean="0">
                <a:latin typeface="Helvetica" charset="0"/>
                <a:ea typeface="ＭＳ Ｐゴシック" charset="0"/>
                <a:cs typeface="ＭＳ Ｐゴシック" charset="0"/>
              </a:rPr>
              <a:t>“</a:t>
            </a:r>
            <a:r>
              <a:rPr lang="en-US" altLang="ja-JP" sz="2700" i="1" dirty="0">
                <a:latin typeface="Helvetica" charset="0"/>
                <a:ea typeface="ＭＳ Ｐゴシック" charset="0"/>
                <a:cs typeface="ＭＳ Ｐゴシック" charset="0"/>
              </a:rPr>
              <a:t>Sometimes a student going to college is as simple as someone helping them to apply.</a:t>
            </a:r>
            <a:r>
              <a:rPr lang="ja-JP" altLang="en-US" sz="2700" i="1" dirty="0">
                <a:latin typeface="Helvetica" charset="0"/>
                <a:ea typeface="ＭＳ Ｐゴシック" charset="0"/>
                <a:cs typeface="ＭＳ Ｐゴシック" charset="0"/>
              </a:rPr>
              <a:t>”</a:t>
            </a:r>
            <a:r>
              <a:rPr lang="en-US" altLang="ja-JP" sz="2700" i="1" dirty="0">
                <a:latin typeface="Helvetica" charset="0"/>
                <a:ea typeface="ＭＳ Ｐゴシック" charset="0"/>
                <a:cs typeface="ＭＳ Ｐゴシック" charset="0"/>
              </a:rPr>
              <a:t>  </a:t>
            </a:r>
            <a:r>
              <a:rPr lang="en-US" altLang="ja-JP" sz="2700" dirty="0">
                <a:latin typeface="Helvetica" charset="0"/>
                <a:ea typeface="ＭＳ Ｐゴシック" charset="0"/>
                <a:cs typeface="ＭＳ Ｐゴシック" charset="0"/>
              </a:rPr>
              <a:t>(J. Watts, 2010)</a:t>
            </a:r>
            <a:r>
              <a:rPr lang="en-US" altLang="ja-JP" sz="2400" dirty="0">
                <a:latin typeface="Helvetica" charset="0"/>
                <a:ea typeface="ＭＳ Ｐゴシック" charset="0"/>
                <a:cs typeface="ＭＳ Ｐゴシック" charset="0"/>
              </a:rPr>
              <a:t/>
            </a:r>
            <a:br>
              <a:rPr lang="en-US" altLang="ja-JP" sz="2400" dirty="0">
                <a:latin typeface="Helvetica" charset="0"/>
                <a:ea typeface="ＭＳ Ｐゴシック" charset="0"/>
                <a:cs typeface="ＭＳ Ｐゴシック" charset="0"/>
              </a:rPr>
            </a:br>
            <a:endParaRPr lang="en-US" dirty="0"/>
          </a:p>
        </p:txBody>
      </p:sp>
      <p:pic>
        <p:nvPicPr>
          <p:cNvPr id="4" name="Content Placeholder 3" descr="Washington state student being helped.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44483" y="1634523"/>
            <a:ext cx="5265832" cy="2896005"/>
          </a:xfrm>
        </p:spPr>
      </p:pic>
    </p:spTree>
    <p:extLst>
      <p:ext uri="{BB962C8B-B14F-4D97-AF65-F5344CB8AC3E}">
        <p14:creationId xmlns:p14="http://schemas.microsoft.com/office/powerpoint/2010/main" val="3941289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1"/>
            <a:ext cx="3008313" cy="1162050"/>
          </a:xfrm>
        </p:spPr>
        <p:txBody>
          <a:bodyPr>
            <a:normAutofit/>
          </a:bodyPr>
          <a:lstStyle/>
          <a:p>
            <a:r>
              <a:rPr lang="en-US" sz="3200" dirty="0"/>
              <a:t>THE BASICS</a:t>
            </a:r>
            <a:br>
              <a:rPr lang="en-US" sz="3200" dirty="0"/>
            </a:br>
            <a:endParaRPr lang="en-US" sz="3200" dirty="0"/>
          </a:p>
        </p:txBody>
      </p:sp>
      <p:pic>
        <p:nvPicPr>
          <p:cNvPr id="5" name="Content Placeholder 4" descr="IMG_090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607328" y="1624046"/>
            <a:ext cx="3403749" cy="4315123"/>
          </a:xfrm>
        </p:spPr>
      </p:pic>
      <p:sp>
        <p:nvSpPr>
          <p:cNvPr id="4" name="Text Placeholder 3"/>
          <p:cNvSpPr>
            <a:spLocks noGrp="1"/>
          </p:cNvSpPr>
          <p:nvPr>
            <p:ph type="body" sz="half" idx="2"/>
          </p:nvPr>
        </p:nvSpPr>
        <p:spPr>
          <a:xfrm>
            <a:off x="0" y="670279"/>
            <a:ext cx="5607328" cy="5922588"/>
          </a:xfrm>
        </p:spPr>
        <p:txBody>
          <a:bodyPr>
            <a:noAutofit/>
          </a:bodyPr>
          <a:lstStyle/>
          <a:p>
            <a:pPr marL="457200" indent="-457200">
              <a:buFont typeface="Arial"/>
              <a:buChar char="•"/>
            </a:pPr>
            <a:r>
              <a:rPr lang="en-US" sz="2800" dirty="0">
                <a:ea typeface="ＭＳ Ｐゴシック" charset="0"/>
              </a:rPr>
              <a:t>Focuses on first-generation </a:t>
            </a:r>
            <a:r>
              <a:rPr lang="en-US" sz="2800" dirty="0" smtClean="0">
                <a:ea typeface="ＭＳ Ｐゴシック" charset="0"/>
              </a:rPr>
              <a:t>students</a:t>
            </a:r>
            <a:endParaRPr lang="en-US" sz="2800" dirty="0">
              <a:ea typeface="ＭＳ Ｐゴシック" charset="0"/>
            </a:endParaRPr>
          </a:p>
          <a:p>
            <a:pPr marL="457200" indent="-457200">
              <a:buFont typeface="Arial"/>
              <a:buChar char="•"/>
            </a:pPr>
            <a:r>
              <a:rPr lang="en-US" sz="2800" dirty="0">
                <a:ea typeface="ＭＳ Ｐゴシック" charset="0"/>
              </a:rPr>
              <a:t>Occurs in the fall (October – November)</a:t>
            </a:r>
          </a:p>
          <a:p>
            <a:pPr marL="457200" indent="-457200">
              <a:buFont typeface="Arial"/>
              <a:buChar char="•"/>
            </a:pPr>
            <a:r>
              <a:rPr lang="en-US" sz="2800" dirty="0">
                <a:ea typeface="ＭＳ Ｐゴシック" charset="0"/>
              </a:rPr>
              <a:t>Takes place during the school day</a:t>
            </a:r>
          </a:p>
          <a:p>
            <a:pPr marL="457200" indent="-457200">
              <a:buFont typeface="Arial"/>
              <a:buChar char="•"/>
            </a:pPr>
            <a:r>
              <a:rPr lang="en-US" sz="2800" dirty="0">
                <a:ea typeface="ＭＳ Ｐゴシック" charset="0"/>
              </a:rPr>
              <a:t>Requires collaboration (K-12/HE)</a:t>
            </a:r>
          </a:p>
          <a:p>
            <a:pPr marL="457200" indent="-457200">
              <a:buFont typeface="Arial"/>
              <a:buChar char="•"/>
            </a:pPr>
            <a:r>
              <a:rPr lang="en-US" sz="2800" dirty="0">
                <a:ea typeface="ＭＳ Ｐゴシック" charset="0"/>
              </a:rPr>
              <a:t>Utilizes existing networks and </a:t>
            </a:r>
            <a:r>
              <a:rPr lang="en-US" sz="2800" dirty="0" smtClean="0">
                <a:ea typeface="ＭＳ Ｐゴシック" charset="0"/>
              </a:rPr>
              <a:t>infrastructure</a:t>
            </a:r>
          </a:p>
          <a:p>
            <a:pPr marL="457200" indent="-457200">
              <a:buFont typeface="Arial"/>
              <a:buChar char="•"/>
            </a:pPr>
            <a:r>
              <a:rPr lang="en-US" altLang="ja-JP" sz="2800" dirty="0" smtClean="0">
                <a:ea typeface="ＭＳ Ｐゴシック" charset="0"/>
              </a:rPr>
              <a:t>Promotes College-Going Culture</a:t>
            </a:r>
            <a:endParaRPr lang="en-US" altLang="ja-JP" sz="2800" dirty="0">
              <a:ea typeface="ＭＳ Ｐゴシック" charset="0"/>
            </a:endParaRPr>
          </a:p>
          <a:p>
            <a:pPr marL="457200" indent="-457200">
              <a:buFont typeface="Arial"/>
              <a:buChar char="•"/>
            </a:pPr>
            <a:r>
              <a:rPr lang="en-US" sz="2800" dirty="0">
                <a:ea typeface="ＭＳ Ｐゴシック" charset="0"/>
              </a:rPr>
              <a:t>Uses school personnel and </a:t>
            </a:r>
            <a:r>
              <a:rPr lang="en-US" sz="2800" dirty="0" smtClean="0">
                <a:ea typeface="ＭＳ Ｐゴシック" charset="0"/>
              </a:rPr>
              <a:t>volunteers – low cost</a:t>
            </a:r>
            <a:endParaRPr lang="en-US" sz="2800" dirty="0">
              <a:ea typeface="ＭＳ Ｐゴシック" charset="0"/>
            </a:endParaRPr>
          </a:p>
          <a:p>
            <a:pPr marL="285750" indent="-285750">
              <a:buFont typeface="Arial"/>
              <a:buChar char="•"/>
            </a:pPr>
            <a:endParaRPr lang="en-US" sz="2800" dirty="0"/>
          </a:p>
        </p:txBody>
      </p:sp>
    </p:spTree>
    <p:extLst>
      <p:ext uri="{BB962C8B-B14F-4D97-AF65-F5344CB8AC3E}">
        <p14:creationId xmlns:p14="http://schemas.microsoft.com/office/powerpoint/2010/main" val="39992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3148013" y="1943100"/>
            <a:ext cx="2506662" cy="1157288"/>
          </a:xfrm>
          <a:prstGeom prst="ellipse">
            <a:avLst/>
          </a:prstGeom>
          <a:solidFill>
            <a:schemeClr val="accent2"/>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457200">
              <a:defRPr/>
            </a:pPr>
            <a:r>
              <a:rPr lang="en-US" dirty="0">
                <a:solidFill>
                  <a:srgbClr val="FFFFFF"/>
                </a:solidFill>
                <a:latin typeface="Helvetica" charset="0"/>
                <a:ea typeface="ＭＳ Ｐゴシック" charset="-128"/>
                <a:cs typeface="ＭＳ Ｐゴシック" charset="-128"/>
              </a:rPr>
              <a:t>Statewide Steering Committee</a:t>
            </a:r>
          </a:p>
          <a:p>
            <a:pPr algn="ctr" defTabSz="457200">
              <a:defRPr/>
            </a:pPr>
            <a:r>
              <a:rPr lang="en-US" sz="1400" dirty="0">
                <a:solidFill>
                  <a:srgbClr val="FFFFFF"/>
                </a:solidFill>
                <a:latin typeface="Helvetica" charset="0"/>
                <a:ea typeface="ＭＳ Ｐゴシック" charset="-128"/>
                <a:cs typeface="ＭＳ Ｐゴシック" charset="-128"/>
              </a:rPr>
              <a:t>State Coordinator</a:t>
            </a:r>
          </a:p>
        </p:txBody>
      </p:sp>
      <p:sp>
        <p:nvSpPr>
          <p:cNvPr id="3" name="Oval 2"/>
          <p:cNvSpPr>
            <a:spLocks noChangeArrowheads="1"/>
          </p:cNvSpPr>
          <p:nvPr/>
        </p:nvSpPr>
        <p:spPr bwMode="auto">
          <a:xfrm>
            <a:off x="7000875" y="1943100"/>
            <a:ext cx="1203325" cy="558800"/>
          </a:xfrm>
          <a:prstGeom prst="ellipse">
            <a:avLst/>
          </a:prstGeom>
          <a:solidFill>
            <a:srgbClr val="A50021"/>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457200">
              <a:defRPr/>
            </a:pPr>
            <a:r>
              <a:rPr lang="en-US">
                <a:solidFill>
                  <a:srgbClr val="FFFFFF"/>
                </a:solidFill>
                <a:latin typeface="Helvetica" charset="0"/>
              </a:rPr>
              <a:t>ACAC</a:t>
            </a:r>
            <a:endParaRPr lang="en-US" sz="1400">
              <a:solidFill>
                <a:srgbClr val="FFFFFF"/>
              </a:solidFill>
              <a:latin typeface="Helvetica" charset="0"/>
            </a:endParaRPr>
          </a:p>
        </p:txBody>
      </p:sp>
      <p:sp>
        <p:nvSpPr>
          <p:cNvPr id="4" name="Rounded Rectangle 3"/>
          <p:cNvSpPr>
            <a:spLocks noChangeArrowheads="1"/>
          </p:cNvSpPr>
          <p:nvPr/>
        </p:nvSpPr>
        <p:spPr bwMode="auto">
          <a:xfrm>
            <a:off x="568325" y="3678238"/>
            <a:ext cx="2327275" cy="766440"/>
          </a:xfrm>
          <a:prstGeom prst="roundRect">
            <a:avLst>
              <a:gd name="adj" fmla="val 16667"/>
            </a:avLst>
          </a:prstGeom>
          <a:solidFill>
            <a:srgbClr val="92D050"/>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457200">
              <a:defRPr/>
            </a:pPr>
            <a:r>
              <a:rPr lang="en-US">
                <a:solidFill>
                  <a:srgbClr val="FFFFFF"/>
                </a:solidFill>
                <a:latin typeface="Helvetica" charset="0"/>
                <a:ea typeface="ＭＳ Ｐゴシック" charset="-128"/>
                <a:cs typeface="ＭＳ Ｐゴシック" charset="-128"/>
              </a:rPr>
              <a:t>ACAC Pilot High School</a:t>
            </a:r>
          </a:p>
          <a:p>
            <a:pPr algn="ctr" defTabSz="457200">
              <a:defRPr/>
            </a:pPr>
            <a:r>
              <a:rPr lang="en-US" sz="1400">
                <a:solidFill>
                  <a:srgbClr val="FFFFFF"/>
                </a:solidFill>
                <a:latin typeface="Helvetica" charset="0"/>
                <a:ea typeface="ＭＳ Ｐゴシック" charset="-128"/>
                <a:cs typeface="ＭＳ Ｐゴシック" charset="-128"/>
              </a:rPr>
              <a:t>HS Site Coordinator</a:t>
            </a:r>
          </a:p>
        </p:txBody>
      </p:sp>
      <p:sp>
        <p:nvSpPr>
          <p:cNvPr id="7" name="Rectangle 6"/>
          <p:cNvSpPr>
            <a:spLocks noChangeArrowheads="1"/>
          </p:cNvSpPr>
          <p:nvPr/>
        </p:nvSpPr>
        <p:spPr bwMode="auto">
          <a:xfrm>
            <a:off x="1066800" y="4965378"/>
            <a:ext cx="6654800" cy="617899"/>
          </a:xfrm>
          <a:prstGeom prst="rect">
            <a:avLst/>
          </a:prstGeom>
          <a:solidFill>
            <a:srgbClr val="FFFF66"/>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r>
              <a:rPr lang="en-US" dirty="0">
                <a:solidFill>
                  <a:srgbClr val="000000"/>
                </a:solidFill>
              </a:rPr>
              <a:t>Students Apply to College!</a:t>
            </a:r>
          </a:p>
        </p:txBody>
      </p:sp>
      <p:sp>
        <p:nvSpPr>
          <p:cNvPr id="24581" name="Title 1"/>
          <p:cNvSpPr txBox="1">
            <a:spLocks/>
          </p:cNvSpPr>
          <p:nvPr/>
        </p:nvSpPr>
        <p:spPr bwMode="auto">
          <a:xfrm>
            <a:off x="450850" y="0"/>
            <a:ext cx="4470934"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4000" b="1" dirty="0">
                <a:solidFill>
                  <a:srgbClr val="005288"/>
                </a:solidFill>
                <a:latin typeface="Times New Roman" charset="0"/>
              </a:rPr>
              <a:t>ACAC </a:t>
            </a:r>
          </a:p>
          <a:p>
            <a:pPr algn="ctr" defTabSz="457200" eaLnBrk="1" hangingPunct="1"/>
            <a:r>
              <a:rPr lang="en-US" sz="4000" b="1" dirty="0">
                <a:solidFill>
                  <a:srgbClr val="005288"/>
                </a:solidFill>
                <a:latin typeface="Times New Roman" charset="0"/>
              </a:rPr>
              <a:t>Structure: State and Local</a:t>
            </a:r>
          </a:p>
        </p:txBody>
      </p:sp>
      <p:sp>
        <p:nvSpPr>
          <p:cNvPr id="9" name="Rounded Rectangle 8"/>
          <p:cNvSpPr>
            <a:spLocks noChangeArrowheads="1"/>
          </p:cNvSpPr>
          <p:nvPr/>
        </p:nvSpPr>
        <p:spPr bwMode="auto">
          <a:xfrm>
            <a:off x="3327400" y="3678238"/>
            <a:ext cx="2327275" cy="766440"/>
          </a:xfrm>
          <a:prstGeom prst="roundRect">
            <a:avLst>
              <a:gd name="adj" fmla="val 16667"/>
            </a:avLst>
          </a:prstGeom>
          <a:solidFill>
            <a:srgbClr val="92D050"/>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457200">
              <a:defRPr/>
            </a:pPr>
            <a:r>
              <a:rPr lang="en-US">
                <a:solidFill>
                  <a:srgbClr val="FFFFFF"/>
                </a:solidFill>
                <a:latin typeface="Helvetica" charset="0"/>
                <a:ea typeface="ＭＳ Ｐゴシック" charset="-128"/>
                <a:cs typeface="ＭＳ Ｐゴシック" charset="-128"/>
              </a:rPr>
              <a:t>ACAC Pilot High School</a:t>
            </a:r>
          </a:p>
          <a:p>
            <a:pPr algn="ctr" defTabSz="457200">
              <a:defRPr/>
            </a:pPr>
            <a:r>
              <a:rPr lang="en-US" sz="1400">
                <a:solidFill>
                  <a:srgbClr val="FFFFFF"/>
                </a:solidFill>
                <a:latin typeface="Helvetica" charset="0"/>
                <a:ea typeface="ＭＳ Ｐゴシック" charset="-128"/>
                <a:cs typeface="ＭＳ Ｐゴシック" charset="-128"/>
              </a:rPr>
              <a:t>HS Site Coordinator</a:t>
            </a:r>
          </a:p>
        </p:txBody>
      </p:sp>
      <p:sp>
        <p:nvSpPr>
          <p:cNvPr id="10" name="Rounded Rectangle 9"/>
          <p:cNvSpPr>
            <a:spLocks noChangeArrowheads="1"/>
          </p:cNvSpPr>
          <p:nvPr/>
        </p:nvSpPr>
        <p:spPr bwMode="auto">
          <a:xfrm>
            <a:off x="6197600" y="3678238"/>
            <a:ext cx="2327275" cy="766440"/>
          </a:xfrm>
          <a:prstGeom prst="roundRect">
            <a:avLst>
              <a:gd name="adj" fmla="val 16667"/>
            </a:avLst>
          </a:prstGeom>
          <a:solidFill>
            <a:srgbClr val="92D050"/>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457200">
              <a:defRPr/>
            </a:pPr>
            <a:r>
              <a:rPr lang="en-US" dirty="0">
                <a:solidFill>
                  <a:srgbClr val="FFFFFF"/>
                </a:solidFill>
                <a:latin typeface="Helvetica" charset="0"/>
                <a:ea typeface="ＭＳ Ｐゴシック" charset="-128"/>
                <a:cs typeface="ＭＳ Ｐゴシック" charset="-128"/>
              </a:rPr>
              <a:t>ACAC Pilot High School</a:t>
            </a:r>
          </a:p>
          <a:p>
            <a:pPr algn="ctr" defTabSz="457200">
              <a:defRPr/>
            </a:pPr>
            <a:r>
              <a:rPr lang="en-US" sz="1400" dirty="0">
                <a:solidFill>
                  <a:srgbClr val="FFFFFF"/>
                </a:solidFill>
                <a:latin typeface="Helvetica" charset="0"/>
                <a:ea typeface="ＭＳ Ｐゴシック" charset="-128"/>
                <a:cs typeface="ＭＳ Ｐゴシック" charset="-128"/>
              </a:rPr>
              <a:t>HS Site Coordinator</a:t>
            </a:r>
          </a:p>
        </p:txBody>
      </p:sp>
      <p:sp>
        <p:nvSpPr>
          <p:cNvPr id="13" name="Down Arrow 12"/>
          <p:cNvSpPr>
            <a:spLocks noChangeArrowheads="1"/>
          </p:cNvSpPr>
          <p:nvPr/>
        </p:nvSpPr>
        <p:spPr bwMode="auto">
          <a:xfrm>
            <a:off x="1600200" y="4444678"/>
            <a:ext cx="484188" cy="520700"/>
          </a:xfrm>
          <a:prstGeom prst="downArrow">
            <a:avLst>
              <a:gd name="adj1" fmla="val 50000"/>
              <a:gd name="adj2" fmla="val 50002"/>
            </a:avLst>
          </a:prstGeom>
          <a:solidFill>
            <a:srgbClr val="FFFF66"/>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4" name="Down Arrow 13"/>
          <p:cNvSpPr>
            <a:spLocks noChangeArrowheads="1"/>
          </p:cNvSpPr>
          <p:nvPr/>
        </p:nvSpPr>
        <p:spPr bwMode="auto">
          <a:xfrm>
            <a:off x="4191000" y="4444678"/>
            <a:ext cx="484188" cy="520700"/>
          </a:xfrm>
          <a:prstGeom prst="downArrow">
            <a:avLst>
              <a:gd name="adj1" fmla="val 50000"/>
              <a:gd name="adj2" fmla="val 50002"/>
            </a:avLst>
          </a:prstGeom>
          <a:solidFill>
            <a:srgbClr val="FFFF66"/>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5" name="Down Arrow 14"/>
          <p:cNvSpPr>
            <a:spLocks noChangeArrowheads="1"/>
          </p:cNvSpPr>
          <p:nvPr/>
        </p:nvSpPr>
        <p:spPr bwMode="auto">
          <a:xfrm>
            <a:off x="7118350" y="4444678"/>
            <a:ext cx="484188" cy="520700"/>
          </a:xfrm>
          <a:prstGeom prst="downArrow">
            <a:avLst>
              <a:gd name="adj1" fmla="val 50000"/>
              <a:gd name="adj2" fmla="val 50002"/>
            </a:avLst>
          </a:prstGeom>
          <a:solidFill>
            <a:srgbClr val="FFFF66"/>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7" name="Down Arrow 16"/>
          <p:cNvSpPr>
            <a:spLocks noChangeArrowheads="1"/>
          </p:cNvSpPr>
          <p:nvPr/>
        </p:nvSpPr>
        <p:spPr bwMode="auto">
          <a:xfrm>
            <a:off x="4327525" y="3278188"/>
            <a:ext cx="273050" cy="400050"/>
          </a:xfrm>
          <a:prstGeom prst="downArrow">
            <a:avLst>
              <a:gd name="adj1" fmla="val 50000"/>
              <a:gd name="adj2" fmla="val 49997"/>
            </a:avLst>
          </a:prstGeom>
          <a:solidFill>
            <a:srgbClr val="92D050"/>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8" name="Down Arrow 17"/>
          <p:cNvSpPr>
            <a:spLocks noChangeArrowheads="1"/>
          </p:cNvSpPr>
          <p:nvPr/>
        </p:nvSpPr>
        <p:spPr bwMode="auto">
          <a:xfrm>
            <a:off x="6843713" y="3276600"/>
            <a:ext cx="274637" cy="401638"/>
          </a:xfrm>
          <a:prstGeom prst="downArrow">
            <a:avLst>
              <a:gd name="adj1" fmla="val 50000"/>
              <a:gd name="adj2" fmla="val 50000"/>
            </a:avLst>
          </a:prstGeom>
          <a:solidFill>
            <a:srgbClr val="92D050"/>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9" name="Down Arrow 18"/>
          <p:cNvSpPr>
            <a:spLocks noChangeArrowheads="1"/>
          </p:cNvSpPr>
          <p:nvPr/>
        </p:nvSpPr>
        <p:spPr bwMode="auto">
          <a:xfrm>
            <a:off x="1325563" y="3249613"/>
            <a:ext cx="274637" cy="401637"/>
          </a:xfrm>
          <a:prstGeom prst="downArrow">
            <a:avLst>
              <a:gd name="adj1" fmla="val 50000"/>
              <a:gd name="adj2" fmla="val 50000"/>
            </a:avLst>
          </a:prstGeom>
          <a:solidFill>
            <a:srgbClr val="92D050"/>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0" name="Minus 19"/>
          <p:cNvSpPr>
            <a:spLocks noChangeArrowheads="1"/>
          </p:cNvSpPr>
          <p:nvPr/>
        </p:nvSpPr>
        <p:spPr bwMode="auto">
          <a:xfrm>
            <a:off x="334963" y="3100388"/>
            <a:ext cx="7712075" cy="350837"/>
          </a:xfrm>
          <a:custGeom>
            <a:avLst/>
            <a:gdLst>
              <a:gd name="T0" fmla="*/ 6689839 w 7712075"/>
              <a:gd name="T1" fmla="*/ 175419 h 350837"/>
              <a:gd name="T2" fmla="*/ 3856038 w 7712075"/>
              <a:gd name="T3" fmla="*/ 216677 h 350837"/>
              <a:gd name="T4" fmla="*/ 1022236 w 7712075"/>
              <a:gd name="T5" fmla="*/ 175419 h 350837"/>
              <a:gd name="T6" fmla="*/ 3856038 w 7712075"/>
              <a:gd name="T7" fmla="*/ 134160 h 350837"/>
              <a:gd name="T8" fmla="*/ 0 60000 65536"/>
              <a:gd name="T9" fmla="*/ 0 60000 65536"/>
              <a:gd name="T10" fmla="*/ 0 60000 65536"/>
              <a:gd name="T11" fmla="*/ 0 60000 65536"/>
              <a:gd name="T12" fmla="*/ 1022236 w 7712075"/>
              <a:gd name="T13" fmla="*/ 134160 h 350837"/>
              <a:gd name="T14" fmla="*/ 6689839 w 7712075"/>
              <a:gd name="T15" fmla="*/ 216677 h 350837"/>
            </a:gdLst>
            <a:ahLst/>
            <a:cxnLst>
              <a:cxn ang="T8">
                <a:pos x="T0" y="T1"/>
              </a:cxn>
              <a:cxn ang="T9">
                <a:pos x="T2" y="T3"/>
              </a:cxn>
              <a:cxn ang="T10">
                <a:pos x="T4" y="T5"/>
              </a:cxn>
              <a:cxn ang="T11">
                <a:pos x="T6" y="T7"/>
              </a:cxn>
            </a:cxnLst>
            <a:rect l="T12" t="T13" r="T14" b="T15"/>
            <a:pathLst>
              <a:path w="7712075" h="350837">
                <a:moveTo>
                  <a:pt x="1022236" y="134160"/>
                </a:moveTo>
                <a:lnTo>
                  <a:pt x="6689839" y="134160"/>
                </a:lnTo>
                <a:lnTo>
                  <a:pt x="6689839" y="216677"/>
                </a:lnTo>
                <a:lnTo>
                  <a:pt x="1022236" y="216677"/>
                </a:lnTo>
                <a:lnTo>
                  <a:pt x="1022236" y="134160"/>
                </a:lnTo>
                <a:close/>
              </a:path>
            </a:pathLst>
          </a:custGeom>
          <a:solidFill>
            <a:srgbClr val="BAE589"/>
          </a:solidFill>
          <a:ln w="9525">
            <a:solidFill>
              <a:srgbClr val="8DE586"/>
            </a:solidFill>
            <a:miter lim="800000"/>
            <a:headEnd/>
            <a:tailEnd/>
          </a:ln>
          <a:effectLst>
            <a:outerShdw blurRad="40000" dist="23000" dir="5400000" rotWithShape="0">
              <a:srgbClr val="808080">
                <a:alpha val="34998"/>
              </a:srgbClr>
            </a:outerShdw>
          </a:effectLst>
        </p:spPr>
        <p:txBody>
          <a:bodyPr anchor="ctr"/>
          <a:lstStyle/>
          <a:p>
            <a:pPr defTabSz="457200">
              <a:defRPr/>
            </a:pPr>
            <a:endParaRPr lang="en-US">
              <a:solidFill>
                <a:prstClr val="black"/>
              </a:solidFill>
              <a:ea typeface="ＭＳ Ｐゴシック" charset="-128"/>
              <a:cs typeface="ＭＳ Ｐゴシック" charset="-128"/>
            </a:endParaRPr>
          </a:p>
        </p:txBody>
      </p:sp>
      <p:cxnSp>
        <p:nvCxnSpPr>
          <p:cNvPr id="6" name="Straight Connector 5"/>
          <p:cNvCxnSpPr>
            <a:cxnSpLocks noChangeShapeType="1"/>
            <a:stCxn id="2" idx="6"/>
            <a:endCxn id="3" idx="2"/>
          </p:cNvCxnSpPr>
          <p:nvPr/>
        </p:nvCxnSpPr>
        <p:spPr bwMode="auto">
          <a:xfrm flipV="1">
            <a:off x="5654675" y="2222500"/>
            <a:ext cx="1346200" cy="299244"/>
          </a:xfrm>
          <a:prstGeom prst="line">
            <a:avLst/>
          </a:prstGeom>
          <a:noFill/>
          <a:ln w="25400">
            <a:solidFill>
              <a:schemeClr val="tx1"/>
            </a:solidFill>
            <a:prstDash val="sysDash"/>
            <a:round/>
            <a:headEnd/>
            <a:tailEnd/>
          </a:ln>
          <a:effectLst>
            <a:outerShdw blurRad="40000" dist="20000" dir="5400000" rotWithShape="0">
              <a:srgbClr val="000000">
                <a:alpha val="37999"/>
              </a:srgbClr>
            </a:outerShdw>
          </a:effectLst>
        </p:spPr>
      </p:cxnSp>
    </p:spTree>
    <p:extLst>
      <p:ext uri="{BB962C8B-B14F-4D97-AF65-F5344CB8AC3E}">
        <p14:creationId xmlns:p14="http://schemas.microsoft.com/office/powerpoint/2010/main" val="338116529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US">
              <a:solidFill>
                <a:prstClr val="black"/>
              </a:solidFill>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nvGrpSpPr>
          <p:cNvPr id="18" name="Group 3098"/>
          <p:cNvGrpSpPr/>
          <p:nvPr/>
        </p:nvGrpSpPr>
        <p:grpSpPr>
          <a:xfrm>
            <a:off x="4511253" y="1554329"/>
            <a:ext cx="997744" cy="1143057"/>
            <a:chOff x="4393406" y="1081031"/>
            <a:chExt cx="997744" cy="1143057"/>
          </a:xfrm>
          <a:solidFill>
            <a:srgbClr val="006C86"/>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1" name="Group 3103"/>
          <p:cNvGrpSpPr/>
          <p:nvPr/>
        </p:nvGrpSpPr>
        <p:grpSpPr>
          <a:xfrm>
            <a:off x="5473278" y="1804417"/>
            <a:ext cx="1176338" cy="1012031"/>
            <a:chOff x="5355431" y="1331119"/>
            <a:chExt cx="1176338" cy="1012031"/>
          </a:xfrm>
          <a:solidFill>
            <a:srgbClr val="006C86"/>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6" name="Group 3106"/>
          <p:cNvGrpSpPr/>
          <p:nvPr/>
        </p:nvGrpSpPr>
        <p:grpSpPr>
          <a:xfrm>
            <a:off x="7011566" y="1694879"/>
            <a:ext cx="1193006" cy="831057"/>
            <a:chOff x="6893719" y="1221581"/>
            <a:chExt cx="1193006" cy="831057"/>
          </a:xfrm>
          <a:solidFill>
            <a:srgbClr val="006C86"/>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67" name="Group 3109"/>
          <p:cNvGrpSpPr/>
          <p:nvPr/>
        </p:nvGrpSpPr>
        <p:grpSpPr>
          <a:xfrm>
            <a:off x="6752010" y="2925986"/>
            <a:ext cx="1140619" cy="764381"/>
            <a:chOff x="6634163" y="2452688"/>
            <a:chExt cx="1140619" cy="764381"/>
          </a:xfrm>
          <a:solidFill>
            <a:srgbClr val="006C86"/>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6673" name="Rectangle 3112"/>
          <p:cNvSpPr>
            <a:spLocks noChangeArrowheads="1"/>
          </p:cNvSpPr>
          <p:nvPr/>
        </p:nvSpPr>
        <p:spPr bwMode="auto">
          <a:xfrm>
            <a:off x="17463" y="4575175"/>
            <a:ext cx="2025650" cy="2238375"/>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sp>
        <p:nvSpPr>
          <p:cNvPr id="26674" name="Rectangle 74"/>
          <p:cNvSpPr>
            <a:spLocks noChangeArrowheads="1"/>
          </p:cNvSpPr>
          <p:nvPr/>
        </p:nvSpPr>
        <p:spPr bwMode="auto">
          <a:xfrm>
            <a:off x="2111375" y="5738813"/>
            <a:ext cx="1503363" cy="1003300"/>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grpSp>
        <p:nvGrpSpPr>
          <p:cNvPr id="26675" name="Group 3129"/>
          <p:cNvGrpSpPr>
            <a:grpSpLocks/>
          </p:cNvGrpSpPr>
          <p:nvPr/>
        </p:nvGrpSpPr>
        <p:grpSpPr bwMode="auto">
          <a:xfrm rot="-2195245">
            <a:off x="131763" y="4894263"/>
            <a:ext cx="1458912" cy="1670050"/>
            <a:chOff x="106471" y="4882019"/>
            <a:chExt cx="1459282" cy="1668800"/>
          </a:xfrm>
        </p:grpSpPr>
        <p:grpSp>
          <p:nvGrpSpPr>
            <p:cNvPr id="26688" name="Group 3126"/>
            <p:cNvGrpSpPr>
              <a:grpSpLocks/>
            </p:cNvGrpSpPr>
            <p:nvPr/>
          </p:nvGrpSpPr>
          <p:grpSpPr bwMode="auto">
            <a:xfrm>
              <a:off x="106471" y="4882019"/>
              <a:ext cx="1459282" cy="1668800"/>
              <a:chOff x="106471" y="4882019"/>
              <a:chExt cx="1459282" cy="1668800"/>
            </a:xfrm>
          </p:grpSpPr>
          <p:grpSp>
            <p:nvGrpSpPr>
              <p:cNvPr id="26690" name="Group 3124"/>
              <p:cNvGrpSpPr>
                <a:grpSpLocks/>
              </p:cNvGrpSpPr>
              <p:nvPr/>
            </p:nvGrpSpPr>
            <p:grpSpPr bwMode="auto">
              <a:xfrm>
                <a:off x="106471" y="4882019"/>
                <a:ext cx="1459282" cy="1668800"/>
                <a:chOff x="106471" y="4882019"/>
                <a:chExt cx="1459282" cy="1668800"/>
              </a:xfrm>
            </p:grpSpPr>
            <p:grpSp>
              <p:nvGrpSpPr>
                <p:cNvPr id="26692" name="Group 3122"/>
                <p:cNvGrpSpPr>
                  <a:grpSpLocks/>
                </p:cNvGrpSpPr>
                <p:nvPr/>
              </p:nvGrpSpPr>
              <p:grpSpPr bwMode="auto">
                <a:xfrm>
                  <a:off x="106471" y="4882019"/>
                  <a:ext cx="1459282" cy="1668800"/>
                  <a:chOff x="106471" y="4882019"/>
                  <a:chExt cx="1459282" cy="1668800"/>
                </a:xfrm>
              </p:grpSpPr>
              <p:grpSp>
                <p:nvGrpSpPr>
                  <p:cNvPr id="26694" name="Group 3119"/>
                  <p:cNvGrpSpPr>
                    <a:grpSpLocks/>
                  </p:cNvGrpSpPr>
                  <p:nvPr/>
                </p:nvGrpSpPr>
                <p:grpSpPr bwMode="auto">
                  <a:xfrm>
                    <a:off x="106471" y="4882019"/>
                    <a:ext cx="1459282" cy="1290181"/>
                    <a:chOff x="106471" y="4882019"/>
                    <a:chExt cx="1459282" cy="1290181"/>
                  </a:xfrm>
                </p:grpSpPr>
                <p:grpSp>
                  <p:nvGrpSpPr>
                    <p:cNvPr id="26696" name="Group 3117"/>
                    <p:cNvGrpSpPr>
                      <a:grpSpLocks/>
                    </p:cNvGrpSpPr>
                    <p:nvPr/>
                  </p:nvGrpSpPr>
                  <p:grpSpPr bwMode="auto">
                    <a:xfrm>
                      <a:off x="106471" y="4882019"/>
                      <a:ext cx="1459282" cy="1290181"/>
                      <a:chOff x="106471" y="4882019"/>
                      <a:chExt cx="1459282" cy="1290181"/>
                    </a:xfrm>
                  </p:grpSpPr>
                  <p:grpSp>
                    <p:nvGrpSpPr>
                      <p:cNvPr id="26698" name="Group 3115"/>
                      <p:cNvGrpSpPr>
                        <a:grpSpLocks/>
                      </p:cNvGrpSpPr>
                      <p:nvPr/>
                    </p:nvGrpSpPr>
                    <p:grpSpPr bwMode="auto">
                      <a:xfrm>
                        <a:off x="106471" y="4882019"/>
                        <a:ext cx="1459282" cy="1290181"/>
                        <a:chOff x="106471" y="4882019"/>
                        <a:chExt cx="1459282" cy="1290181"/>
                      </a:xfrm>
                    </p:grpSpPr>
                    <p:sp>
                      <p:nvSpPr>
                        <p:cNvPr id="3114" name="Freeform 3113"/>
                        <p:cNvSpPr/>
                        <p:nvPr/>
                      </p:nvSpPr>
                      <p:spPr>
                        <a:xfrm>
                          <a:off x="117612" y="4853248"/>
                          <a:ext cx="1459283" cy="1286500"/>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15" name="Freeform 3114"/>
                        <p:cNvSpPr/>
                        <p:nvPr/>
                      </p:nvSpPr>
                      <p:spPr>
                        <a:xfrm>
                          <a:off x="489566" y="4877114"/>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7" name="Freeform 3116"/>
                      <p:cNvSpPr/>
                      <p:nvPr/>
                    </p:nvSpPr>
                    <p:spPr>
                      <a:xfrm>
                        <a:off x="348090" y="51533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7" name="Freeform 3125"/>
              <p:cNvSpPr/>
              <p:nvPr/>
            </p:nvSpPr>
            <p:spPr>
              <a:xfrm>
                <a:off x="1153883" y="6258218"/>
                <a:ext cx="46050"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6676" name="Title 1"/>
          <p:cNvSpPr txBox="1">
            <a:spLocks/>
          </p:cNvSpPr>
          <p:nvPr/>
        </p:nvSpPr>
        <p:spPr bwMode="auto">
          <a:xfrm>
            <a:off x="0"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Alaska</a:t>
            </a:r>
          </a:p>
        </p:txBody>
      </p:sp>
      <p:sp>
        <p:nvSpPr>
          <p:cNvPr id="26677" name="Title 1"/>
          <p:cNvSpPr txBox="1">
            <a:spLocks/>
          </p:cNvSpPr>
          <p:nvPr/>
        </p:nvSpPr>
        <p:spPr bwMode="auto">
          <a:xfrm>
            <a:off x="1995488"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Hawaii</a:t>
            </a:r>
          </a:p>
        </p:txBody>
      </p:sp>
      <p:grpSp>
        <p:nvGrpSpPr>
          <p:cNvPr id="26678" name="Group 66"/>
          <p:cNvGrpSpPr>
            <a:grpSpLocks/>
          </p:cNvGrpSpPr>
          <p:nvPr/>
        </p:nvGrpSpPr>
        <p:grpSpPr bwMode="auto">
          <a:xfrm>
            <a:off x="2217738" y="5875338"/>
            <a:ext cx="1374775" cy="793750"/>
            <a:chOff x="2217965" y="5874544"/>
            <a:chExt cx="1375341" cy="795337"/>
          </a:xfrm>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6679" name="Title 86"/>
          <p:cNvSpPr>
            <a:spLocks noGrp="1"/>
          </p:cNvSpPr>
          <p:nvPr>
            <p:ph type="ctrTitle"/>
          </p:nvPr>
        </p:nvSpPr>
        <p:spPr>
          <a:xfrm>
            <a:off x="709613" y="301625"/>
            <a:ext cx="7772400" cy="968375"/>
          </a:xfrm>
        </p:spPr>
        <p:txBody>
          <a:bodyPr>
            <a:normAutofit/>
          </a:bodyPr>
          <a:lstStyle/>
          <a:p>
            <a:r>
              <a:rPr lang="en-US" sz="2800" dirty="0">
                <a:latin typeface="Helvetica" charset="0"/>
                <a:ea typeface="ＭＳ Ｐゴシック" charset="0"/>
                <a:cs typeface="ＭＳ Ｐゴシック" charset="0"/>
              </a:rPr>
              <a:t>2005</a:t>
            </a:r>
          </a:p>
        </p:txBody>
      </p:sp>
    </p:spTree>
    <p:extLst>
      <p:ext uri="{BB962C8B-B14F-4D97-AF65-F5344CB8AC3E}">
        <p14:creationId xmlns:p14="http://schemas.microsoft.com/office/powerpoint/2010/main" val="289817925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5600699"/>
            <a:ext cx="589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sz="1400" dirty="0">
                <a:solidFill>
                  <a:prstClr val="black"/>
                </a:solidFill>
              </a:rPr>
              <a:t>Lumina Foundation</a:t>
            </a:r>
            <a:r>
              <a:rPr lang="en-US" sz="1400" i="1" dirty="0">
                <a:solidFill>
                  <a:prstClr val="black"/>
                </a:solidFill>
              </a:rPr>
              <a:t>, A Stronger Nation through </a:t>
            </a:r>
            <a:endParaRPr lang="en-US" sz="1400" i="1" dirty="0" smtClean="0">
              <a:solidFill>
                <a:prstClr val="black"/>
              </a:solidFill>
            </a:endParaRPr>
          </a:p>
          <a:p>
            <a:pPr defTabSz="457200"/>
            <a:r>
              <a:rPr lang="en-US" sz="1400" i="1" dirty="0" smtClean="0">
                <a:solidFill>
                  <a:prstClr val="black"/>
                </a:solidFill>
              </a:rPr>
              <a:t>Higher </a:t>
            </a:r>
            <a:r>
              <a:rPr lang="en-US" sz="1400" i="1" dirty="0">
                <a:solidFill>
                  <a:prstClr val="black"/>
                </a:solidFill>
              </a:rPr>
              <a:t>Education</a:t>
            </a:r>
            <a:r>
              <a:rPr lang="en-US" sz="1400" dirty="0">
                <a:solidFill>
                  <a:prstClr val="black"/>
                </a:solidFill>
              </a:rPr>
              <a:t>, </a:t>
            </a:r>
            <a:r>
              <a:rPr lang="en-US" sz="1400" dirty="0" smtClean="0">
                <a:solidFill>
                  <a:prstClr val="black"/>
                </a:solidFill>
              </a:rPr>
              <a:t>May 2014</a:t>
            </a:r>
            <a:endParaRPr lang="en-US" sz="1400" dirty="0">
              <a:solidFill>
                <a:prstClr val="black"/>
              </a:solidFill>
            </a:endParaRPr>
          </a:p>
        </p:txBody>
      </p:sp>
      <p:pic>
        <p:nvPicPr>
          <p:cNvPr id="3" name="Picture 2" descr="goal-44h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1300" y="85514"/>
            <a:ext cx="1447800" cy="1061720"/>
          </a:xfrm>
          <a:prstGeom prst="rect">
            <a:avLst/>
          </a:prstGeom>
        </p:spPr>
      </p:pic>
      <p:sp>
        <p:nvSpPr>
          <p:cNvPr id="4" name="TextBox 3"/>
          <p:cNvSpPr txBox="1"/>
          <p:nvPr/>
        </p:nvSpPr>
        <p:spPr>
          <a:xfrm>
            <a:off x="1778000" y="123614"/>
            <a:ext cx="3149600" cy="923330"/>
          </a:xfrm>
          <a:prstGeom prst="rect">
            <a:avLst/>
          </a:prstGeom>
          <a:noFill/>
        </p:spPr>
        <p:txBody>
          <a:bodyPr wrap="square" rtlCol="0">
            <a:spAutoFit/>
          </a:bodyPr>
          <a:lstStyle/>
          <a:p>
            <a:pPr defTabSz="457200"/>
            <a:r>
              <a:rPr lang="en-US" dirty="0" smtClean="0">
                <a:solidFill>
                  <a:prstClr val="black"/>
                </a:solidFill>
              </a:rPr>
              <a:t>60% of Americans will hold high quality degrees and credentials by 2025 ~ Lumina Foundation</a:t>
            </a:r>
            <a:endParaRPr lang="en-US" dirty="0">
              <a:solidFill>
                <a:prstClr val="black"/>
              </a:solidFill>
            </a:endParaRPr>
          </a:p>
        </p:txBody>
      </p:sp>
      <p:pic>
        <p:nvPicPr>
          <p:cNvPr id="5" name="Picture 4"/>
          <p:cNvPicPr>
            <a:picLocks noChangeAspect="1"/>
          </p:cNvPicPr>
          <p:nvPr/>
        </p:nvPicPr>
        <p:blipFill>
          <a:blip r:embed="rId3"/>
          <a:stretch>
            <a:fillRect/>
          </a:stretch>
        </p:blipFill>
        <p:spPr>
          <a:xfrm>
            <a:off x="152400" y="1629833"/>
            <a:ext cx="8839200" cy="3970866"/>
          </a:xfrm>
          <a:prstGeom prst="rect">
            <a:avLst/>
          </a:prstGeom>
        </p:spPr>
      </p:pic>
    </p:spTree>
    <p:extLst>
      <p:ext uri="{BB962C8B-B14F-4D97-AF65-F5344CB8AC3E}">
        <p14:creationId xmlns:p14="http://schemas.microsoft.com/office/powerpoint/2010/main" val="143276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US">
              <a:solidFill>
                <a:prstClr val="black"/>
              </a:solidFill>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nvGrpSpPr>
          <p:cNvPr id="18" name="Group 3098"/>
          <p:cNvGrpSpPr/>
          <p:nvPr/>
        </p:nvGrpSpPr>
        <p:grpSpPr>
          <a:xfrm>
            <a:off x="4511253" y="1554329"/>
            <a:ext cx="997744" cy="1143057"/>
            <a:chOff x="4393406" y="1081031"/>
            <a:chExt cx="997744" cy="1143057"/>
          </a:xfrm>
          <a:solidFill>
            <a:srgbClr val="006C86"/>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1" name="Group 3103"/>
          <p:cNvGrpSpPr/>
          <p:nvPr/>
        </p:nvGrpSpPr>
        <p:grpSpPr>
          <a:xfrm>
            <a:off x="5473278" y="1804417"/>
            <a:ext cx="1176338" cy="1012031"/>
            <a:chOff x="5355431" y="1331119"/>
            <a:chExt cx="1176338" cy="1012031"/>
          </a:xfrm>
          <a:solidFill>
            <a:srgbClr val="006C86"/>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6" name="Group 3106"/>
          <p:cNvGrpSpPr/>
          <p:nvPr/>
        </p:nvGrpSpPr>
        <p:grpSpPr>
          <a:xfrm>
            <a:off x="7011566" y="1694879"/>
            <a:ext cx="1193006" cy="831057"/>
            <a:chOff x="6893719" y="1221581"/>
            <a:chExt cx="1193006" cy="831057"/>
          </a:xfrm>
          <a:solidFill>
            <a:srgbClr val="006C86"/>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67" name="Group 3109"/>
          <p:cNvGrpSpPr/>
          <p:nvPr/>
        </p:nvGrpSpPr>
        <p:grpSpPr>
          <a:xfrm>
            <a:off x="6752010" y="2925986"/>
            <a:ext cx="1140619" cy="764381"/>
            <a:chOff x="6634163" y="2452688"/>
            <a:chExt cx="1140619" cy="764381"/>
          </a:xfrm>
          <a:solidFill>
            <a:srgbClr val="006C86"/>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52273" name="Rectangle 3112"/>
          <p:cNvSpPr>
            <a:spLocks noChangeArrowheads="1"/>
          </p:cNvSpPr>
          <p:nvPr/>
        </p:nvSpPr>
        <p:spPr bwMode="auto">
          <a:xfrm>
            <a:off x="17463" y="4575175"/>
            <a:ext cx="2025650" cy="2238375"/>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sp>
        <p:nvSpPr>
          <p:cNvPr id="52274" name="Rectangle 74"/>
          <p:cNvSpPr>
            <a:spLocks noChangeArrowheads="1"/>
          </p:cNvSpPr>
          <p:nvPr/>
        </p:nvSpPr>
        <p:spPr bwMode="auto">
          <a:xfrm>
            <a:off x="2111375" y="5738813"/>
            <a:ext cx="1503363" cy="1003300"/>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grpSp>
        <p:nvGrpSpPr>
          <p:cNvPr id="52275" name="Group 3129"/>
          <p:cNvGrpSpPr>
            <a:grpSpLocks/>
          </p:cNvGrpSpPr>
          <p:nvPr/>
        </p:nvGrpSpPr>
        <p:grpSpPr bwMode="auto">
          <a:xfrm rot="-2195245">
            <a:off x="131763" y="4894263"/>
            <a:ext cx="1458912" cy="1670050"/>
            <a:chOff x="106471" y="4882019"/>
            <a:chExt cx="1459282" cy="1668800"/>
          </a:xfrm>
        </p:grpSpPr>
        <p:grpSp>
          <p:nvGrpSpPr>
            <p:cNvPr id="52289" name="Group 3126"/>
            <p:cNvGrpSpPr>
              <a:grpSpLocks/>
            </p:cNvGrpSpPr>
            <p:nvPr/>
          </p:nvGrpSpPr>
          <p:grpSpPr bwMode="auto">
            <a:xfrm>
              <a:off x="106471" y="4882019"/>
              <a:ext cx="1459282" cy="1668800"/>
              <a:chOff x="106471" y="4882019"/>
              <a:chExt cx="1459282" cy="1668800"/>
            </a:xfrm>
          </p:grpSpPr>
          <p:grpSp>
            <p:nvGrpSpPr>
              <p:cNvPr id="52291" name="Group 3124"/>
              <p:cNvGrpSpPr>
                <a:grpSpLocks/>
              </p:cNvGrpSpPr>
              <p:nvPr/>
            </p:nvGrpSpPr>
            <p:grpSpPr bwMode="auto">
              <a:xfrm>
                <a:off x="106471" y="4882019"/>
                <a:ext cx="1459282" cy="1668800"/>
                <a:chOff x="106471" y="4882019"/>
                <a:chExt cx="1459282" cy="1668800"/>
              </a:xfrm>
            </p:grpSpPr>
            <p:grpSp>
              <p:nvGrpSpPr>
                <p:cNvPr id="52293" name="Group 3122"/>
                <p:cNvGrpSpPr>
                  <a:grpSpLocks/>
                </p:cNvGrpSpPr>
                <p:nvPr/>
              </p:nvGrpSpPr>
              <p:grpSpPr bwMode="auto">
                <a:xfrm>
                  <a:off x="106471" y="4882019"/>
                  <a:ext cx="1459282" cy="1668800"/>
                  <a:chOff x="106471" y="4882019"/>
                  <a:chExt cx="1459282" cy="1668800"/>
                </a:xfrm>
              </p:grpSpPr>
              <p:grpSp>
                <p:nvGrpSpPr>
                  <p:cNvPr id="52295" name="Group 3119"/>
                  <p:cNvGrpSpPr>
                    <a:grpSpLocks/>
                  </p:cNvGrpSpPr>
                  <p:nvPr/>
                </p:nvGrpSpPr>
                <p:grpSpPr bwMode="auto">
                  <a:xfrm>
                    <a:off x="106471" y="4882019"/>
                    <a:ext cx="1459282" cy="1290181"/>
                    <a:chOff x="106471" y="4882019"/>
                    <a:chExt cx="1459282" cy="1290181"/>
                  </a:xfrm>
                </p:grpSpPr>
                <p:grpSp>
                  <p:nvGrpSpPr>
                    <p:cNvPr id="52297" name="Group 3117"/>
                    <p:cNvGrpSpPr>
                      <a:grpSpLocks/>
                    </p:cNvGrpSpPr>
                    <p:nvPr/>
                  </p:nvGrpSpPr>
                  <p:grpSpPr bwMode="auto">
                    <a:xfrm>
                      <a:off x="106471" y="4882019"/>
                      <a:ext cx="1459282" cy="1290181"/>
                      <a:chOff x="106471" y="4882019"/>
                      <a:chExt cx="1459282" cy="1290181"/>
                    </a:xfrm>
                  </p:grpSpPr>
                  <p:grpSp>
                    <p:nvGrpSpPr>
                      <p:cNvPr id="52299" name="Group 3115"/>
                      <p:cNvGrpSpPr>
                        <a:grpSpLocks/>
                      </p:cNvGrpSpPr>
                      <p:nvPr/>
                    </p:nvGrpSpPr>
                    <p:grpSpPr bwMode="auto">
                      <a:xfrm>
                        <a:off x="106471" y="4882019"/>
                        <a:ext cx="1459282" cy="1290181"/>
                        <a:chOff x="106471" y="4882019"/>
                        <a:chExt cx="1459282" cy="1290181"/>
                      </a:xfrm>
                    </p:grpSpPr>
                    <p:sp>
                      <p:nvSpPr>
                        <p:cNvPr id="3114" name="Freeform 3113"/>
                        <p:cNvSpPr/>
                        <p:nvPr/>
                      </p:nvSpPr>
                      <p:spPr>
                        <a:xfrm>
                          <a:off x="116048" y="4858016"/>
                          <a:ext cx="1459282" cy="1286499"/>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15" name="Freeform 3114"/>
                        <p:cNvSpPr/>
                        <p:nvPr/>
                      </p:nvSpPr>
                      <p:spPr>
                        <a:xfrm>
                          <a:off x="488003" y="4881881"/>
                          <a:ext cx="39697"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7" name="Freeform 3116"/>
                      <p:cNvSpPr/>
                      <p:nvPr/>
                    </p:nvSpPr>
                    <p:spPr>
                      <a:xfrm>
                        <a:off x="346526" y="515813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7" name="Freeform 3125"/>
              <p:cNvSpPr/>
              <p:nvPr/>
            </p:nvSpPr>
            <p:spPr>
              <a:xfrm>
                <a:off x="1153883" y="6258218"/>
                <a:ext cx="46050"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52276" name="Title 1"/>
          <p:cNvSpPr txBox="1">
            <a:spLocks/>
          </p:cNvSpPr>
          <p:nvPr/>
        </p:nvSpPr>
        <p:spPr bwMode="auto">
          <a:xfrm>
            <a:off x="0"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Alaska</a:t>
            </a:r>
          </a:p>
        </p:txBody>
      </p:sp>
      <p:sp>
        <p:nvSpPr>
          <p:cNvPr id="52277" name="Title 1"/>
          <p:cNvSpPr txBox="1">
            <a:spLocks/>
          </p:cNvSpPr>
          <p:nvPr/>
        </p:nvSpPr>
        <p:spPr bwMode="auto">
          <a:xfrm>
            <a:off x="1995488"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Hawaii</a:t>
            </a:r>
          </a:p>
        </p:txBody>
      </p:sp>
      <p:grpSp>
        <p:nvGrpSpPr>
          <p:cNvPr id="52278" name="Group 66"/>
          <p:cNvGrpSpPr>
            <a:grpSpLocks/>
          </p:cNvGrpSpPr>
          <p:nvPr/>
        </p:nvGrpSpPr>
        <p:grpSpPr bwMode="auto">
          <a:xfrm>
            <a:off x="2217738" y="5875338"/>
            <a:ext cx="1374775" cy="793750"/>
            <a:chOff x="2217965" y="5874544"/>
            <a:chExt cx="1375341" cy="795337"/>
          </a:xfrm>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52279" name="Title 86"/>
          <p:cNvSpPr>
            <a:spLocks noGrp="1"/>
          </p:cNvSpPr>
          <p:nvPr>
            <p:ph type="ctrTitle"/>
          </p:nvPr>
        </p:nvSpPr>
        <p:spPr>
          <a:xfrm>
            <a:off x="709613" y="84138"/>
            <a:ext cx="7772400" cy="968375"/>
          </a:xfrm>
        </p:spPr>
        <p:txBody>
          <a:bodyPr>
            <a:normAutofit fontScale="90000"/>
          </a:bodyPr>
          <a:lstStyle/>
          <a:p>
            <a:r>
              <a:rPr lang="en-US" sz="2900" dirty="0">
                <a:latin typeface="Helvetica" charset="0"/>
                <a:ea typeface="ＭＳ Ｐゴシック" charset="0"/>
                <a:cs typeface="ＭＳ Ｐゴシック" charset="0"/>
              </a:rPr>
              <a:t/>
            </a:r>
            <a:br>
              <a:rPr lang="en-US" sz="2900" dirty="0">
                <a:latin typeface="Helvetica" charset="0"/>
                <a:ea typeface="ＭＳ Ｐゴシック" charset="0"/>
                <a:cs typeface="ＭＳ Ｐゴシック" charset="0"/>
              </a:rPr>
            </a:br>
            <a:r>
              <a:rPr lang="en-US" sz="2900" dirty="0">
                <a:latin typeface="Helvetica" charset="0"/>
                <a:ea typeface="ＭＳ Ｐゴシック" charset="0"/>
                <a:cs typeface="ＭＳ Ｐゴシック" charset="0"/>
              </a:rPr>
              <a:t>2008</a:t>
            </a:r>
          </a:p>
        </p:txBody>
      </p:sp>
      <p:sp>
        <p:nvSpPr>
          <p:cNvPr id="88" name="Freeform 87"/>
          <p:cNvSpPr/>
          <p:nvPr/>
        </p:nvSpPr>
        <p:spPr>
          <a:xfrm>
            <a:off x="6653213" y="33416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Tree>
    <p:extLst>
      <p:ext uri="{BB962C8B-B14F-4D97-AF65-F5344CB8AC3E}">
        <p14:creationId xmlns:p14="http://schemas.microsoft.com/office/powerpoint/2010/main" val="204155684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US">
              <a:solidFill>
                <a:prstClr val="black"/>
              </a:solidFill>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nvGrpSpPr>
          <p:cNvPr id="18" name="Group 3098"/>
          <p:cNvGrpSpPr/>
          <p:nvPr/>
        </p:nvGrpSpPr>
        <p:grpSpPr>
          <a:xfrm>
            <a:off x="4511253" y="1554329"/>
            <a:ext cx="997744" cy="1143057"/>
            <a:chOff x="4393406" y="1081031"/>
            <a:chExt cx="997744" cy="1143057"/>
          </a:xfrm>
          <a:solidFill>
            <a:srgbClr val="006C86"/>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1" name="Group 3103"/>
          <p:cNvGrpSpPr/>
          <p:nvPr/>
        </p:nvGrpSpPr>
        <p:grpSpPr>
          <a:xfrm>
            <a:off x="5473278" y="1804417"/>
            <a:ext cx="1176338" cy="1012031"/>
            <a:chOff x="5355431" y="1331119"/>
            <a:chExt cx="1176338" cy="1012031"/>
          </a:xfrm>
          <a:solidFill>
            <a:srgbClr val="006C86"/>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6" name="Group 3106"/>
          <p:cNvGrpSpPr/>
          <p:nvPr/>
        </p:nvGrpSpPr>
        <p:grpSpPr>
          <a:xfrm>
            <a:off x="7011566" y="1694879"/>
            <a:ext cx="1193006" cy="831057"/>
            <a:chOff x="6893719" y="1221581"/>
            <a:chExt cx="1193006" cy="831057"/>
          </a:xfrm>
          <a:solidFill>
            <a:srgbClr val="006C86"/>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67" name="Group 3109"/>
          <p:cNvGrpSpPr/>
          <p:nvPr/>
        </p:nvGrpSpPr>
        <p:grpSpPr>
          <a:xfrm>
            <a:off x="6752010" y="2925986"/>
            <a:ext cx="1140619" cy="764381"/>
            <a:chOff x="6634163" y="2452688"/>
            <a:chExt cx="1140619" cy="764381"/>
          </a:xfrm>
          <a:solidFill>
            <a:srgbClr val="006C86"/>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56369" name="Rectangle 3112"/>
          <p:cNvSpPr>
            <a:spLocks noChangeArrowheads="1"/>
          </p:cNvSpPr>
          <p:nvPr/>
        </p:nvSpPr>
        <p:spPr bwMode="auto">
          <a:xfrm>
            <a:off x="17463" y="4575175"/>
            <a:ext cx="2025650" cy="2238375"/>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sp>
        <p:nvSpPr>
          <p:cNvPr id="56370" name="Rectangle 74"/>
          <p:cNvSpPr>
            <a:spLocks noChangeArrowheads="1"/>
          </p:cNvSpPr>
          <p:nvPr/>
        </p:nvSpPr>
        <p:spPr bwMode="auto">
          <a:xfrm>
            <a:off x="2111375" y="5738813"/>
            <a:ext cx="1503363" cy="1003300"/>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grpSp>
        <p:nvGrpSpPr>
          <p:cNvPr id="56371" name="Group 3129"/>
          <p:cNvGrpSpPr>
            <a:grpSpLocks/>
          </p:cNvGrpSpPr>
          <p:nvPr/>
        </p:nvGrpSpPr>
        <p:grpSpPr bwMode="auto">
          <a:xfrm rot="-2195245">
            <a:off x="131763" y="4894263"/>
            <a:ext cx="1458912" cy="1670050"/>
            <a:chOff x="106471" y="4882019"/>
            <a:chExt cx="1459282" cy="1668800"/>
          </a:xfrm>
        </p:grpSpPr>
        <p:grpSp>
          <p:nvGrpSpPr>
            <p:cNvPr id="56385" name="Group 3126"/>
            <p:cNvGrpSpPr>
              <a:grpSpLocks/>
            </p:cNvGrpSpPr>
            <p:nvPr/>
          </p:nvGrpSpPr>
          <p:grpSpPr bwMode="auto">
            <a:xfrm>
              <a:off x="106471" y="4882019"/>
              <a:ext cx="1459282" cy="1668800"/>
              <a:chOff x="106471" y="4882019"/>
              <a:chExt cx="1459282" cy="1668800"/>
            </a:xfrm>
          </p:grpSpPr>
          <p:grpSp>
            <p:nvGrpSpPr>
              <p:cNvPr id="56387" name="Group 3124"/>
              <p:cNvGrpSpPr>
                <a:grpSpLocks/>
              </p:cNvGrpSpPr>
              <p:nvPr/>
            </p:nvGrpSpPr>
            <p:grpSpPr bwMode="auto">
              <a:xfrm>
                <a:off x="106471" y="4882019"/>
                <a:ext cx="1459282" cy="1668800"/>
                <a:chOff x="106471" y="4882019"/>
                <a:chExt cx="1459282" cy="1668800"/>
              </a:xfrm>
            </p:grpSpPr>
            <p:grpSp>
              <p:nvGrpSpPr>
                <p:cNvPr id="56389" name="Group 3122"/>
                <p:cNvGrpSpPr>
                  <a:grpSpLocks/>
                </p:cNvGrpSpPr>
                <p:nvPr/>
              </p:nvGrpSpPr>
              <p:grpSpPr bwMode="auto">
                <a:xfrm>
                  <a:off x="106471" y="4882019"/>
                  <a:ext cx="1459282" cy="1668800"/>
                  <a:chOff x="106471" y="4882019"/>
                  <a:chExt cx="1459282" cy="1668800"/>
                </a:xfrm>
              </p:grpSpPr>
              <p:grpSp>
                <p:nvGrpSpPr>
                  <p:cNvPr id="56391" name="Group 3119"/>
                  <p:cNvGrpSpPr>
                    <a:grpSpLocks/>
                  </p:cNvGrpSpPr>
                  <p:nvPr/>
                </p:nvGrpSpPr>
                <p:grpSpPr bwMode="auto">
                  <a:xfrm>
                    <a:off x="106471" y="4882019"/>
                    <a:ext cx="1459282" cy="1290181"/>
                    <a:chOff x="106471" y="4882019"/>
                    <a:chExt cx="1459282" cy="1290181"/>
                  </a:xfrm>
                </p:grpSpPr>
                <p:grpSp>
                  <p:nvGrpSpPr>
                    <p:cNvPr id="56393" name="Group 3117"/>
                    <p:cNvGrpSpPr>
                      <a:grpSpLocks/>
                    </p:cNvGrpSpPr>
                    <p:nvPr/>
                  </p:nvGrpSpPr>
                  <p:grpSpPr bwMode="auto">
                    <a:xfrm>
                      <a:off x="106471" y="4882019"/>
                      <a:ext cx="1459282" cy="1290181"/>
                      <a:chOff x="106471" y="4882019"/>
                      <a:chExt cx="1459282" cy="1290181"/>
                    </a:xfrm>
                  </p:grpSpPr>
                  <p:grpSp>
                    <p:nvGrpSpPr>
                      <p:cNvPr id="56395" name="Group 3115"/>
                      <p:cNvGrpSpPr>
                        <a:grpSpLocks/>
                      </p:cNvGrpSpPr>
                      <p:nvPr/>
                    </p:nvGrpSpPr>
                    <p:grpSpPr bwMode="auto">
                      <a:xfrm>
                        <a:off x="106471" y="4882019"/>
                        <a:ext cx="1459282" cy="1290181"/>
                        <a:chOff x="106471" y="4882019"/>
                        <a:chExt cx="1459282" cy="1290181"/>
                      </a:xfrm>
                    </p:grpSpPr>
                    <p:sp>
                      <p:nvSpPr>
                        <p:cNvPr id="3114" name="Freeform 3113"/>
                        <p:cNvSpPr/>
                        <p:nvPr/>
                      </p:nvSpPr>
                      <p:spPr>
                        <a:xfrm>
                          <a:off x="116048" y="4858016"/>
                          <a:ext cx="1459282" cy="1286499"/>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15" name="Freeform 3114"/>
                        <p:cNvSpPr/>
                        <p:nvPr/>
                      </p:nvSpPr>
                      <p:spPr>
                        <a:xfrm>
                          <a:off x="488003" y="4881881"/>
                          <a:ext cx="39697"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7" name="Freeform 3116"/>
                      <p:cNvSpPr/>
                      <p:nvPr/>
                    </p:nvSpPr>
                    <p:spPr>
                      <a:xfrm>
                        <a:off x="346526" y="515813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7" name="Freeform 3125"/>
              <p:cNvSpPr/>
              <p:nvPr/>
            </p:nvSpPr>
            <p:spPr>
              <a:xfrm>
                <a:off x="1153883" y="6258218"/>
                <a:ext cx="46050"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56372" name="Title 1"/>
          <p:cNvSpPr txBox="1">
            <a:spLocks/>
          </p:cNvSpPr>
          <p:nvPr/>
        </p:nvSpPr>
        <p:spPr bwMode="auto">
          <a:xfrm>
            <a:off x="0"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Alaska</a:t>
            </a:r>
          </a:p>
        </p:txBody>
      </p:sp>
      <p:sp>
        <p:nvSpPr>
          <p:cNvPr id="56373" name="Title 1"/>
          <p:cNvSpPr txBox="1">
            <a:spLocks/>
          </p:cNvSpPr>
          <p:nvPr/>
        </p:nvSpPr>
        <p:spPr bwMode="auto">
          <a:xfrm>
            <a:off x="1995488"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Hawaii</a:t>
            </a:r>
          </a:p>
        </p:txBody>
      </p:sp>
      <p:grpSp>
        <p:nvGrpSpPr>
          <p:cNvPr id="56374" name="Group 66"/>
          <p:cNvGrpSpPr>
            <a:grpSpLocks/>
          </p:cNvGrpSpPr>
          <p:nvPr/>
        </p:nvGrpSpPr>
        <p:grpSpPr bwMode="auto">
          <a:xfrm>
            <a:off x="2217738" y="5875338"/>
            <a:ext cx="1374775" cy="793750"/>
            <a:chOff x="2217965" y="5874544"/>
            <a:chExt cx="1375341" cy="795337"/>
          </a:xfrm>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56375" name="Title 86"/>
          <p:cNvSpPr>
            <a:spLocks noGrp="1"/>
          </p:cNvSpPr>
          <p:nvPr>
            <p:ph type="ctrTitle"/>
          </p:nvPr>
        </p:nvSpPr>
        <p:spPr>
          <a:xfrm>
            <a:off x="709613" y="84138"/>
            <a:ext cx="7772400" cy="968375"/>
          </a:xfrm>
        </p:spPr>
        <p:txBody>
          <a:bodyPr>
            <a:normAutofit fontScale="90000"/>
          </a:bodyPr>
          <a:lstStyle/>
          <a:p>
            <a:r>
              <a:rPr lang="en-US" sz="2900" dirty="0">
                <a:latin typeface="Helvetica" charset="0"/>
                <a:ea typeface="ＭＳ Ｐゴシック" charset="0"/>
                <a:cs typeface="ＭＳ Ｐゴシック" charset="0"/>
              </a:rPr>
              <a:t/>
            </a:r>
            <a:br>
              <a:rPr lang="en-US" sz="2900" dirty="0">
                <a:latin typeface="Helvetica" charset="0"/>
                <a:ea typeface="ＭＳ Ｐゴシック" charset="0"/>
                <a:cs typeface="ＭＳ Ｐゴシック" charset="0"/>
              </a:rPr>
            </a:br>
            <a:r>
              <a:rPr lang="en-US" sz="2900" dirty="0">
                <a:latin typeface="Helvetica" charset="0"/>
                <a:ea typeface="ＭＳ Ｐゴシック" charset="0"/>
                <a:cs typeface="ＭＳ Ｐゴシック" charset="0"/>
              </a:rPr>
              <a:t>2010</a:t>
            </a:r>
          </a:p>
        </p:txBody>
      </p:sp>
      <p:sp>
        <p:nvSpPr>
          <p:cNvPr id="88" name="Freeform 87"/>
          <p:cNvSpPr/>
          <p:nvPr/>
        </p:nvSpPr>
        <p:spPr>
          <a:xfrm>
            <a:off x="6653213" y="33416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Tree>
    <p:extLst>
      <p:ext uri="{BB962C8B-B14F-4D97-AF65-F5344CB8AC3E}">
        <p14:creationId xmlns:p14="http://schemas.microsoft.com/office/powerpoint/2010/main" val="351383516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US">
              <a:solidFill>
                <a:prstClr val="black"/>
              </a:solidFill>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nvGrpSpPr>
          <p:cNvPr id="18" name="Group 3098"/>
          <p:cNvGrpSpPr/>
          <p:nvPr/>
        </p:nvGrpSpPr>
        <p:grpSpPr>
          <a:xfrm>
            <a:off x="4511253" y="1554329"/>
            <a:ext cx="997744" cy="1143057"/>
            <a:chOff x="4393406" y="1081031"/>
            <a:chExt cx="997744" cy="1143057"/>
          </a:xfrm>
          <a:solidFill>
            <a:srgbClr val="80000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1" name="Group 3103"/>
          <p:cNvGrpSpPr/>
          <p:nvPr/>
        </p:nvGrpSpPr>
        <p:grpSpPr>
          <a:xfrm>
            <a:off x="5473278" y="1804417"/>
            <a:ext cx="1176338" cy="1012031"/>
            <a:chOff x="5355431" y="1331119"/>
            <a:chExt cx="1176338" cy="1012031"/>
          </a:xfrm>
          <a:solidFill>
            <a:srgbClr val="80000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6" name="Group 3106"/>
          <p:cNvGrpSpPr/>
          <p:nvPr/>
        </p:nvGrpSpPr>
        <p:grpSpPr>
          <a:xfrm>
            <a:off x="7011566" y="1694879"/>
            <a:ext cx="1193006" cy="831057"/>
            <a:chOff x="6893719" y="1221581"/>
            <a:chExt cx="1193006" cy="831057"/>
          </a:xfrm>
          <a:solidFill>
            <a:srgbClr val="006C86"/>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67" name="Group 3109"/>
          <p:cNvGrpSpPr/>
          <p:nvPr/>
        </p:nvGrpSpPr>
        <p:grpSpPr>
          <a:xfrm>
            <a:off x="6752010" y="2925986"/>
            <a:ext cx="1140619" cy="764381"/>
            <a:chOff x="6634163" y="2452688"/>
            <a:chExt cx="1140619" cy="764381"/>
          </a:xfrm>
          <a:solidFill>
            <a:srgbClr val="800000"/>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721" name="Rectangle 3112"/>
          <p:cNvSpPr>
            <a:spLocks noChangeArrowheads="1"/>
          </p:cNvSpPr>
          <p:nvPr/>
        </p:nvSpPr>
        <p:spPr bwMode="auto">
          <a:xfrm>
            <a:off x="17463" y="4575175"/>
            <a:ext cx="2025650" cy="2238375"/>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sp>
        <p:nvSpPr>
          <p:cNvPr id="28722" name="Rectangle 74"/>
          <p:cNvSpPr>
            <a:spLocks noChangeArrowheads="1"/>
          </p:cNvSpPr>
          <p:nvPr/>
        </p:nvSpPr>
        <p:spPr bwMode="auto">
          <a:xfrm>
            <a:off x="2111375" y="5738813"/>
            <a:ext cx="1503363" cy="1003300"/>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grpSp>
        <p:nvGrpSpPr>
          <p:cNvPr id="28723" name="Group 3129"/>
          <p:cNvGrpSpPr>
            <a:grpSpLocks/>
          </p:cNvGrpSpPr>
          <p:nvPr/>
        </p:nvGrpSpPr>
        <p:grpSpPr bwMode="auto">
          <a:xfrm rot="-2195245">
            <a:off x="131763" y="4894263"/>
            <a:ext cx="1458912" cy="1670050"/>
            <a:chOff x="106471" y="4882019"/>
            <a:chExt cx="1459282" cy="1668800"/>
          </a:xfrm>
        </p:grpSpPr>
        <p:grpSp>
          <p:nvGrpSpPr>
            <p:cNvPr id="28731" name="Group 3126"/>
            <p:cNvGrpSpPr>
              <a:grpSpLocks/>
            </p:cNvGrpSpPr>
            <p:nvPr/>
          </p:nvGrpSpPr>
          <p:grpSpPr bwMode="auto">
            <a:xfrm>
              <a:off x="106471" y="4882019"/>
              <a:ext cx="1459282" cy="1668800"/>
              <a:chOff x="106471" y="4882019"/>
              <a:chExt cx="1459282" cy="1668800"/>
            </a:xfrm>
          </p:grpSpPr>
          <p:grpSp>
            <p:nvGrpSpPr>
              <p:cNvPr id="28733" name="Group 3124"/>
              <p:cNvGrpSpPr>
                <a:grpSpLocks/>
              </p:cNvGrpSpPr>
              <p:nvPr/>
            </p:nvGrpSpPr>
            <p:grpSpPr bwMode="auto">
              <a:xfrm>
                <a:off x="106471" y="4882019"/>
                <a:ext cx="1459282" cy="1668800"/>
                <a:chOff x="106471" y="4882019"/>
                <a:chExt cx="1459282" cy="1668800"/>
              </a:xfrm>
            </p:grpSpPr>
            <p:grpSp>
              <p:nvGrpSpPr>
                <p:cNvPr id="28735" name="Group 3122"/>
                <p:cNvGrpSpPr>
                  <a:grpSpLocks/>
                </p:cNvGrpSpPr>
                <p:nvPr/>
              </p:nvGrpSpPr>
              <p:grpSpPr bwMode="auto">
                <a:xfrm>
                  <a:off x="106471" y="4882019"/>
                  <a:ext cx="1459282" cy="1668800"/>
                  <a:chOff x="106471" y="4882019"/>
                  <a:chExt cx="1459282" cy="1668800"/>
                </a:xfrm>
              </p:grpSpPr>
              <p:grpSp>
                <p:nvGrpSpPr>
                  <p:cNvPr id="28737" name="Group 3119"/>
                  <p:cNvGrpSpPr>
                    <a:grpSpLocks/>
                  </p:cNvGrpSpPr>
                  <p:nvPr/>
                </p:nvGrpSpPr>
                <p:grpSpPr bwMode="auto">
                  <a:xfrm>
                    <a:off x="106471" y="4882019"/>
                    <a:ext cx="1459282" cy="1290181"/>
                    <a:chOff x="106471" y="4882019"/>
                    <a:chExt cx="1459282" cy="1290181"/>
                  </a:xfrm>
                </p:grpSpPr>
                <p:grpSp>
                  <p:nvGrpSpPr>
                    <p:cNvPr id="28739" name="Group 3117"/>
                    <p:cNvGrpSpPr>
                      <a:grpSpLocks/>
                    </p:cNvGrpSpPr>
                    <p:nvPr/>
                  </p:nvGrpSpPr>
                  <p:grpSpPr bwMode="auto">
                    <a:xfrm>
                      <a:off x="106471" y="4882019"/>
                      <a:ext cx="1459282" cy="1290181"/>
                      <a:chOff x="106471" y="4882019"/>
                      <a:chExt cx="1459282" cy="1290181"/>
                    </a:xfrm>
                  </p:grpSpPr>
                  <p:grpSp>
                    <p:nvGrpSpPr>
                      <p:cNvPr id="28741" name="Group 3115"/>
                      <p:cNvGrpSpPr>
                        <a:grpSpLocks/>
                      </p:cNvGrpSpPr>
                      <p:nvPr/>
                    </p:nvGrpSpPr>
                    <p:grpSpPr bwMode="auto">
                      <a:xfrm>
                        <a:off x="106471" y="4882019"/>
                        <a:ext cx="1459282" cy="1290181"/>
                        <a:chOff x="106471" y="4882019"/>
                        <a:chExt cx="1459282" cy="1290181"/>
                      </a:xfrm>
                    </p:grpSpPr>
                    <p:sp>
                      <p:nvSpPr>
                        <p:cNvPr id="3114" name="Freeform 3113"/>
                        <p:cNvSpPr/>
                        <p:nvPr/>
                      </p:nvSpPr>
                      <p:spPr>
                        <a:xfrm>
                          <a:off x="117612" y="4853248"/>
                          <a:ext cx="1459283" cy="1286500"/>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15" name="Freeform 3114"/>
                        <p:cNvSpPr/>
                        <p:nvPr/>
                      </p:nvSpPr>
                      <p:spPr>
                        <a:xfrm>
                          <a:off x="489566" y="4877114"/>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7" name="Freeform 3116"/>
                      <p:cNvSpPr/>
                      <p:nvPr/>
                    </p:nvSpPr>
                    <p:spPr>
                      <a:xfrm>
                        <a:off x="348090" y="51533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7" name="Freeform 3125"/>
              <p:cNvSpPr/>
              <p:nvPr/>
            </p:nvSpPr>
            <p:spPr>
              <a:xfrm>
                <a:off x="1153883" y="6258218"/>
                <a:ext cx="46050"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8724" name="Title 1"/>
          <p:cNvSpPr txBox="1">
            <a:spLocks/>
          </p:cNvSpPr>
          <p:nvPr/>
        </p:nvSpPr>
        <p:spPr bwMode="auto">
          <a:xfrm>
            <a:off x="0"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Alaska</a:t>
            </a:r>
          </a:p>
        </p:txBody>
      </p:sp>
      <p:sp>
        <p:nvSpPr>
          <p:cNvPr id="28725" name="Title 1"/>
          <p:cNvSpPr txBox="1">
            <a:spLocks/>
          </p:cNvSpPr>
          <p:nvPr/>
        </p:nvSpPr>
        <p:spPr bwMode="auto">
          <a:xfrm>
            <a:off x="1995488"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Hawaii</a:t>
            </a:r>
          </a:p>
        </p:txBody>
      </p:sp>
      <p:grpSp>
        <p:nvGrpSpPr>
          <p:cNvPr id="75" name="Group 66"/>
          <p:cNvGrpSpPr>
            <a:grpSpLocks/>
          </p:cNvGrpSpPr>
          <p:nvPr/>
        </p:nvGrpSpPr>
        <p:grpSpPr bwMode="auto">
          <a:xfrm>
            <a:off x="2217738" y="5875338"/>
            <a:ext cx="1374775" cy="793750"/>
            <a:chOff x="2217965" y="5874544"/>
            <a:chExt cx="1375341" cy="795337"/>
          </a:xfrm>
          <a:solidFill>
            <a:srgbClr val="800000"/>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7" name="Title 86"/>
          <p:cNvSpPr>
            <a:spLocks noGrp="1"/>
          </p:cNvSpPr>
          <p:nvPr>
            <p:ph type="ctrTitle"/>
          </p:nvPr>
        </p:nvSpPr>
        <p:spPr>
          <a:xfrm>
            <a:off x="709613" y="84138"/>
            <a:ext cx="7772400" cy="968375"/>
          </a:xfrm>
        </p:spPr>
        <p:txBody>
          <a:bodyPr>
            <a:normAutofit fontScale="90000"/>
          </a:bodyPr>
          <a:lstStyle/>
          <a:p>
            <a:pPr>
              <a:defRPr/>
            </a:pPr>
            <a:r>
              <a:rPr lang="en-US" sz="3200" dirty="0">
                <a:latin typeface="Helvetica" charset="0"/>
                <a:ea typeface="ＭＳ Ｐゴシック" charset="0"/>
                <a:cs typeface="ＭＳ Ｐゴシック" charset="0"/>
              </a:rPr>
              <a:t/>
            </a:r>
            <a:br>
              <a:rPr lang="en-US" sz="3200" dirty="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2012</a:t>
            </a:r>
            <a:endParaRPr lang="en-US" sz="3100" dirty="0">
              <a:latin typeface="Helvetica" charset="0"/>
              <a:ea typeface="ＭＳ Ｐゴシック" charset="0"/>
              <a:cs typeface="ＭＳ Ｐゴシック" charset="0"/>
            </a:endParaRPr>
          </a:p>
        </p:txBody>
      </p:sp>
      <p:sp>
        <p:nvSpPr>
          <p:cNvPr id="88" name="Freeform 87"/>
          <p:cNvSpPr/>
          <p:nvPr/>
        </p:nvSpPr>
        <p:spPr>
          <a:xfrm>
            <a:off x="6653213" y="33416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cxnSp>
        <p:nvCxnSpPr>
          <p:cNvPr id="91" name="Straight Connector 90"/>
          <p:cNvCxnSpPr>
            <a:endCxn id="3108" idx="20"/>
          </p:cNvCxnSpPr>
          <p:nvPr/>
        </p:nvCxnSpPr>
        <p:spPr>
          <a:xfrm rot="10800000">
            <a:off x="7769225" y="3163888"/>
            <a:ext cx="465138" cy="200025"/>
          </a:xfrm>
          <a:prstGeom prst="line">
            <a:avLst/>
          </a:prstGeom>
          <a:ln w="2857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8234363" y="3252788"/>
            <a:ext cx="717550" cy="369332"/>
          </a:xfrm>
          <a:prstGeom prst="rect">
            <a:avLst/>
          </a:prstGeom>
          <a:noFill/>
        </p:spPr>
        <p:txBody>
          <a:bodyPr>
            <a:spAutoFit/>
          </a:bodyPr>
          <a:lstStyle/>
          <a:p>
            <a:pPr defTabSz="457200">
              <a:defRPr/>
            </a:pPr>
            <a:r>
              <a:rPr lang="en-US" dirty="0">
                <a:ln>
                  <a:solidFill>
                    <a:srgbClr val="800000"/>
                  </a:solidFill>
                </a:ln>
                <a:solidFill>
                  <a:prstClr val="black"/>
                </a:solidFill>
                <a:latin typeface="Arial" pitchFamily="-108" charset="0"/>
                <a:ea typeface="ＭＳ Ｐゴシック" pitchFamily="-108" charset="-128"/>
                <a:cs typeface="ＭＳ Ｐゴシック" pitchFamily="-108" charset="-128"/>
              </a:rPr>
              <a:t>DC</a:t>
            </a:r>
          </a:p>
        </p:txBody>
      </p:sp>
    </p:spTree>
    <p:extLst>
      <p:ext uri="{BB962C8B-B14F-4D97-AF65-F5344CB8AC3E}">
        <p14:creationId xmlns:p14="http://schemas.microsoft.com/office/powerpoint/2010/main" val="71299878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p:cNvSpPr>
            <a:spLocks noGrp="1"/>
          </p:cNvSpPr>
          <p:nvPr>
            <p:ph type="ctrTitle"/>
          </p:nvPr>
        </p:nvSpPr>
        <p:spPr>
          <a:xfrm>
            <a:off x="709613" y="84138"/>
            <a:ext cx="7772400" cy="968375"/>
          </a:xfrm>
        </p:spPr>
        <p:txBody>
          <a:bodyPr>
            <a:normAutofit fontScale="90000"/>
          </a:bodyPr>
          <a:lstStyle/>
          <a:p>
            <a:pPr>
              <a:defRPr/>
            </a:pPr>
            <a:r>
              <a:rPr lang="en-US" sz="2900" dirty="0"/>
              <a:t/>
            </a:r>
            <a:br>
              <a:rPr lang="en-US" sz="2900" dirty="0"/>
            </a:br>
            <a:r>
              <a:rPr lang="en-US" sz="3200" dirty="0"/>
              <a:t>2013</a:t>
            </a:r>
          </a:p>
        </p:txBody>
      </p:sp>
      <p:pic>
        <p:nvPicPr>
          <p:cNvPr id="34819" name="Picture 6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 y="985838"/>
            <a:ext cx="8950325" cy="578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9110291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US">
              <a:solidFill>
                <a:prstClr val="black"/>
              </a:solidFill>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a:defRPr/>
            </a:pPr>
            <a:endParaRPr lang="en-GB">
              <a:solidFill>
                <a:prstClr val="black"/>
              </a:solidFill>
            </a:endParaRPr>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6" name="Freeform 15" title="PILOT"/>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dirty="0">
              <a:solidFill>
                <a:prstClr val="white"/>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nvGrpSpPr>
          <p:cNvPr id="18" name="Group 3098"/>
          <p:cNvGrpSpPr/>
          <p:nvPr/>
        </p:nvGrpSpPr>
        <p:grpSpPr>
          <a:xfrm>
            <a:off x="4511253" y="1554329"/>
            <a:ext cx="997744" cy="1143057"/>
            <a:chOff x="4393406" y="1081031"/>
            <a:chExt cx="997744" cy="1143057"/>
          </a:xfrm>
          <a:solidFill>
            <a:srgbClr val="80000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1" name="Group 3103"/>
          <p:cNvGrpSpPr/>
          <p:nvPr/>
        </p:nvGrpSpPr>
        <p:grpSpPr>
          <a:xfrm>
            <a:off x="5473278" y="1804417"/>
            <a:ext cx="1176338" cy="1012031"/>
            <a:chOff x="5355431" y="1331119"/>
            <a:chExt cx="1176338" cy="1012031"/>
          </a:xfrm>
          <a:solidFill>
            <a:srgbClr val="80000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26" name="Group 3106"/>
          <p:cNvGrpSpPr/>
          <p:nvPr/>
        </p:nvGrpSpPr>
        <p:grpSpPr>
          <a:xfrm>
            <a:off x="7011566" y="1694879"/>
            <a:ext cx="1193006" cy="831057"/>
            <a:chOff x="6893719" y="1221581"/>
            <a:chExt cx="1193006" cy="831057"/>
          </a:xfrm>
          <a:solidFill>
            <a:srgbClr val="80000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grpSp>
        <p:nvGrpSpPr>
          <p:cNvPr id="67" name="Group 3109"/>
          <p:cNvGrpSpPr/>
          <p:nvPr/>
        </p:nvGrpSpPr>
        <p:grpSpPr>
          <a:xfrm>
            <a:off x="6752010" y="2925986"/>
            <a:ext cx="1140619" cy="764381"/>
            <a:chOff x="6634163" y="2452688"/>
            <a:chExt cx="1140619" cy="764381"/>
          </a:xfrm>
          <a:solidFill>
            <a:srgbClr val="800000"/>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28721" name="Rectangle 3112"/>
          <p:cNvSpPr>
            <a:spLocks noChangeArrowheads="1"/>
          </p:cNvSpPr>
          <p:nvPr/>
        </p:nvSpPr>
        <p:spPr bwMode="auto">
          <a:xfrm>
            <a:off x="17463" y="4575175"/>
            <a:ext cx="2025650" cy="2238375"/>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sp>
        <p:nvSpPr>
          <p:cNvPr id="28722" name="Rectangle 74"/>
          <p:cNvSpPr>
            <a:spLocks noChangeArrowheads="1"/>
          </p:cNvSpPr>
          <p:nvPr/>
        </p:nvSpPr>
        <p:spPr bwMode="auto">
          <a:xfrm>
            <a:off x="2111375" y="5738813"/>
            <a:ext cx="1503363" cy="1003300"/>
          </a:xfrm>
          <a:prstGeom prst="rect">
            <a:avLst/>
          </a:prstGeom>
          <a:noFill/>
          <a:ln w="127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0" hangingPunct="0">
              <a:buClr>
                <a:srgbClr val="000000"/>
              </a:buClr>
              <a:buSzPct val="100000"/>
              <a:buFont typeface="Times New Roman" charset="0"/>
              <a:buNone/>
            </a:pPr>
            <a:endParaRPr lang="en-US">
              <a:solidFill>
                <a:prstClr val="black"/>
              </a:solidFill>
            </a:endParaRPr>
          </a:p>
        </p:txBody>
      </p:sp>
      <p:grpSp>
        <p:nvGrpSpPr>
          <p:cNvPr id="28723" name="Group 3129"/>
          <p:cNvGrpSpPr>
            <a:grpSpLocks/>
          </p:cNvGrpSpPr>
          <p:nvPr/>
        </p:nvGrpSpPr>
        <p:grpSpPr bwMode="auto">
          <a:xfrm rot="-2195245">
            <a:off x="131763" y="4894263"/>
            <a:ext cx="1458912" cy="1670050"/>
            <a:chOff x="106471" y="4882019"/>
            <a:chExt cx="1459282" cy="1668800"/>
          </a:xfrm>
          <a:solidFill>
            <a:srgbClr val="800000"/>
          </a:solidFill>
        </p:grpSpPr>
        <p:grpSp>
          <p:nvGrpSpPr>
            <p:cNvPr id="28731" name="Group 3126"/>
            <p:cNvGrpSpPr>
              <a:grpSpLocks/>
            </p:cNvGrpSpPr>
            <p:nvPr/>
          </p:nvGrpSpPr>
          <p:grpSpPr bwMode="auto">
            <a:xfrm>
              <a:off x="106471" y="4882019"/>
              <a:ext cx="1459282" cy="1668800"/>
              <a:chOff x="106471" y="4882019"/>
              <a:chExt cx="1459282" cy="1668800"/>
            </a:xfrm>
            <a:grpFill/>
          </p:grpSpPr>
          <p:grpSp>
            <p:nvGrpSpPr>
              <p:cNvPr id="28733" name="Group 3124"/>
              <p:cNvGrpSpPr>
                <a:grpSpLocks/>
              </p:cNvGrpSpPr>
              <p:nvPr/>
            </p:nvGrpSpPr>
            <p:grpSpPr bwMode="auto">
              <a:xfrm>
                <a:off x="106471" y="4882019"/>
                <a:ext cx="1459282" cy="1668800"/>
                <a:chOff x="106471" y="4882019"/>
                <a:chExt cx="1459282" cy="1668800"/>
              </a:xfrm>
              <a:grpFill/>
            </p:grpSpPr>
            <p:grpSp>
              <p:nvGrpSpPr>
                <p:cNvPr id="28735" name="Group 3122"/>
                <p:cNvGrpSpPr>
                  <a:grpSpLocks/>
                </p:cNvGrpSpPr>
                <p:nvPr/>
              </p:nvGrpSpPr>
              <p:grpSpPr bwMode="auto">
                <a:xfrm>
                  <a:off x="106471" y="4882019"/>
                  <a:ext cx="1459282" cy="1668800"/>
                  <a:chOff x="106471" y="4882019"/>
                  <a:chExt cx="1459282" cy="1668800"/>
                </a:xfrm>
                <a:grpFill/>
              </p:grpSpPr>
              <p:grpSp>
                <p:nvGrpSpPr>
                  <p:cNvPr id="28737" name="Group 3119"/>
                  <p:cNvGrpSpPr>
                    <a:grpSpLocks/>
                  </p:cNvGrpSpPr>
                  <p:nvPr/>
                </p:nvGrpSpPr>
                <p:grpSpPr bwMode="auto">
                  <a:xfrm>
                    <a:off x="106471" y="4882019"/>
                    <a:ext cx="1459282" cy="1290181"/>
                    <a:chOff x="106471" y="4882019"/>
                    <a:chExt cx="1459282" cy="1290181"/>
                  </a:xfrm>
                  <a:grpFill/>
                </p:grpSpPr>
                <p:grpSp>
                  <p:nvGrpSpPr>
                    <p:cNvPr id="28739" name="Group 3117"/>
                    <p:cNvGrpSpPr>
                      <a:grpSpLocks/>
                    </p:cNvGrpSpPr>
                    <p:nvPr/>
                  </p:nvGrpSpPr>
                  <p:grpSpPr bwMode="auto">
                    <a:xfrm>
                      <a:off x="106471" y="4882019"/>
                      <a:ext cx="1459282" cy="1290181"/>
                      <a:chOff x="106471" y="4882019"/>
                      <a:chExt cx="1459282" cy="1290181"/>
                    </a:xfrm>
                    <a:grpFill/>
                  </p:grpSpPr>
                  <p:grpSp>
                    <p:nvGrpSpPr>
                      <p:cNvPr id="28741"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17612" y="4853248"/>
                          <a:ext cx="1459283" cy="1286500"/>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15" name="Freeform 3114"/>
                        <p:cNvSpPr/>
                        <p:nvPr/>
                      </p:nvSpPr>
                      <p:spPr>
                        <a:xfrm>
                          <a:off x="489566" y="4877114"/>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7" name="Freeform 3116"/>
                      <p:cNvSpPr/>
                      <p:nvPr/>
                    </p:nvSpPr>
                    <p:spPr>
                      <a:xfrm>
                        <a:off x="348090" y="51533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7" name="Freeform 3125"/>
              <p:cNvSpPr/>
              <p:nvPr/>
            </p:nvSpPr>
            <p:spPr>
              <a:xfrm>
                <a:off x="1153883" y="6258218"/>
                <a:ext cx="46050"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28724" name="Title 1"/>
          <p:cNvSpPr txBox="1">
            <a:spLocks/>
          </p:cNvSpPr>
          <p:nvPr/>
        </p:nvSpPr>
        <p:spPr bwMode="auto">
          <a:xfrm>
            <a:off x="0"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Alaska</a:t>
            </a:r>
          </a:p>
        </p:txBody>
      </p:sp>
      <p:sp>
        <p:nvSpPr>
          <p:cNvPr id="28725" name="Title 1"/>
          <p:cNvSpPr txBox="1">
            <a:spLocks/>
          </p:cNvSpPr>
          <p:nvPr/>
        </p:nvSpPr>
        <p:spPr bwMode="auto">
          <a:xfrm>
            <a:off x="1995488" y="6291263"/>
            <a:ext cx="189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a:buClr>
                <a:srgbClr val="000000"/>
              </a:buClr>
              <a:buSzPct val="100000"/>
              <a:buFont typeface="Times New Roman" charset="0"/>
              <a:buNone/>
            </a:pPr>
            <a:r>
              <a:rPr lang="en-GB" sz="1200">
                <a:solidFill>
                  <a:srgbClr val="333399"/>
                </a:solidFill>
              </a:rPr>
              <a:t>Hawaii</a:t>
            </a:r>
          </a:p>
        </p:txBody>
      </p:sp>
      <p:grpSp>
        <p:nvGrpSpPr>
          <p:cNvPr id="75" name="Group 66"/>
          <p:cNvGrpSpPr>
            <a:grpSpLocks/>
          </p:cNvGrpSpPr>
          <p:nvPr/>
        </p:nvGrpSpPr>
        <p:grpSpPr bwMode="auto">
          <a:xfrm>
            <a:off x="2217738" y="5875338"/>
            <a:ext cx="1374775" cy="793750"/>
            <a:chOff x="2217965" y="5874544"/>
            <a:chExt cx="1375341" cy="795337"/>
          </a:xfrm>
          <a:solidFill>
            <a:srgbClr val="800000"/>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buFont typeface="Times New Roman" pitchFamily="16" charset="0"/>
                <a:buNone/>
                <a:defRPr/>
              </a:pPr>
              <a:endParaRPr lang="en-GB">
                <a:solidFill>
                  <a:prstClr val="white"/>
                </a:solidFill>
                <a:ea typeface="ＭＳ Ｐゴシック" charset="-128"/>
              </a:endParaRPr>
            </a:p>
          </p:txBody>
        </p:sp>
      </p:grpSp>
      <p:sp>
        <p:nvSpPr>
          <p:cNvPr id="87" name="Title 86"/>
          <p:cNvSpPr>
            <a:spLocks noGrp="1"/>
          </p:cNvSpPr>
          <p:nvPr>
            <p:ph type="ctrTitle"/>
          </p:nvPr>
        </p:nvSpPr>
        <p:spPr>
          <a:xfrm>
            <a:off x="709613" y="84138"/>
            <a:ext cx="7772400" cy="968375"/>
          </a:xfrm>
        </p:spPr>
        <p:txBody>
          <a:bodyPr>
            <a:normAutofit fontScale="90000"/>
          </a:bodyPr>
          <a:lstStyle/>
          <a:p>
            <a:pPr>
              <a:defRPr/>
            </a:pPr>
            <a:r>
              <a:rPr lang="en-US" sz="3200" dirty="0">
                <a:latin typeface="Helvetica" charset="0"/>
                <a:ea typeface="ＭＳ Ｐゴシック" charset="0"/>
                <a:cs typeface="ＭＳ Ｐゴシック" charset="0"/>
              </a:rPr>
              <a:t/>
            </a:r>
            <a:br>
              <a:rPr lang="en-US" sz="3200" dirty="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2014</a:t>
            </a:r>
            <a:endParaRPr lang="en-US" sz="3100" dirty="0">
              <a:latin typeface="Helvetica" charset="0"/>
              <a:ea typeface="ＭＳ Ｐゴシック" charset="0"/>
              <a:cs typeface="ＭＳ Ｐゴシック" charset="0"/>
            </a:endParaRPr>
          </a:p>
        </p:txBody>
      </p:sp>
      <p:sp>
        <p:nvSpPr>
          <p:cNvPr id="88" name="Freeform 87"/>
          <p:cNvSpPr/>
          <p:nvPr/>
        </p:nvSpPr>
        <p:spPr>
          <a:xfrm>
            <a:off x="6653213" y="33416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8000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defTabSz="457200" eaLnBrk="0" hangingPunct="0">
              <a:buClr>
                <a:srgbClr val="000000"/>
              </a:buClr>
              <a:buSzPct val="100000"/>
              <a:defRPr/>
            </a:pPr>
            <a:endParaRPr lang="en-GB">
              <a:solidFill>
                <a:prstClr val="white"/>
              </a:solidFill>
              <a:ea typeface="ＭＳ Ｐゴシック" charset="-128"/>
            </a:endParaRPr>
          </a:p>
        </p:txBody>
      </p:sp>
      <p:cxnSp>
        <p:nvCxnSpPr>
          <p:cNvPr id="91" name="Straight Connector 90"/>
          <p:cNvCxnSpPr>
            <a:endCxn id="3108" idx="20"/>
          </p:cNvCxnSpPr>
          <p:nvPr/>
        </p:nvCxnSpPr>
        <p:spPr>
          <a:xfrm rot="10800000">
            <a:off x="7769225" y="3163888"/>
            <a:ext cx="465138" cy="200025"/>
          </a:xfrm>
          <a:prstGeom prst="line">
            <a:avLst/>
          </a:prstGeom>
          <a:ln w="2857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8234363" y="3252788"/>
            <a:ext cx="717550" cy="369332"/>
          </a:xfrm>
          <a:prstGeom prst="rect">
            <a:avLst/>
          </a:prstGeom>
          <a:noFill/>
        </p:spPr>
        <p:txBody>
          <a:bodyPr>
            <a:spAutoFit/>
          </a:bodyPr>
          <a:lstStyle/>
          <a:p>
            <a:pPr defTabSz="457200">
              <a:defRPr/>
            </a:pPr>
            <a:r>
              <a:rPr lang="en-US" dirty="0">
                <a:ln>
                  <a:solidFill>
                    <a:srgbClr val="800000"/>
                  </a:solidFill>
                </a:ln>
                <a:solidFill>
                  <a:prstClr val="black"/>
                </a:solidFill>
                <a:latin typeface="Arial" pitchFamily="-108" charset="0"/>
                <a:ea typeface="ＭＳ Ｐゴシック" pitchFamily="-108" charset="-128"/>
                <a:cs typeface="ＭＳ Ｐゴシック" pitchFamily="-108" charset="-128"/>
              </a:rPr>
              <a:t>DC</a:t>
            </a:r>
          </a:p>
        </p:txBody>
      </p:sp>
    </p:spTree>
    <p:extLst>
      <p:ext uri="{BB962C8B-B14F-4D97-AF65-F5344CB8AC3E}">
        <p14:creationId xmlns:p14="http://schemas.microsoft.com/office/powerpoint/2010/main" val="155042487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1165225" y="1501775"/>
            <a:ext cx="6988175" cy="4724400"/>
          </a:xfrm>
        </p:spPr>
        <p:txBody>
          <a:bodyPr/>
          <a:lstStyle/>
          <a:p>
            <a:pPr marL="0" indent="0" algn="ctr" eaLnBrk="1" hangingPunct="1">
              <a:buFontTx/>
              <a:buNone/>
            </a:pPr>
            <a:endParaRPr lang="en-US" sz="7200" b="1">
              <a:latin typeface="Times New Roman" charset="0"/>
              <a:ea typeface="ＭＳ Ｐゴシック" charset="0"/>
              <a:cs typeface="ＭＳ Ｐゴシック" charset="0"/>
            </a:endParaRPr>
          </a:p>
          <a:p>
            <a:pPr marL="0" indent="0" algn="ctr" eaLnBrk="1" hangingPunct="1">
              <a:buFontTx/>
              <a:buNone/>
            </a:pPr>
            <a:r>
              <a:rPr lang="en-US" sz="7200" b="1">
                <a:latin typeface="Times New Roman" charset="0"/>
                <a:ea typeface="ＭＳ Ｐゴシック" charset="0"/>
                <a:cs typeface="ＭＳ Ｐゴシック" charset="0"/>
              </a:rPr>
              <a:t>Results</a:t>
            </a:r>
          </a:p>
        </p:txBody>
      </p:sp>
    </p:spTree>
    <p:extLst>
      <p:ext uri="{BB962C8B-B14F-4D97-AF65-F5344CB8AC3E}">
        <p14:creationId xmlns:p14="http://schemas.microsoft.com/office/powerpoint/2010/main" val="70379420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41325"/>
            <a:ext cx="4737100" cy="838200"/>
          </a:xfrm>
        </p:spPr>
        <p:txBody>
          <a:bodyPr/>
          <a:lstStyle/>
          <a:p>
            <a:pPr algn="ctr"/>
            <a:r>
              <a:rPr lang="en-US" dirty="0">
                <a:latin typeface="Helvetica" charset="0"/>
                <a:ea typeface="ＭＳ Ｐゴシック" charset="0"/>
                <a:cs typeface="ＭＳ Ｐゴシック" charset="0"/>
              </a:rPr>
              <a:t>ACAC Impact</a:t>
            </a:r>
          </a:p>
        </p:txBody>
      </p:sp>
      <p:sp>
        <p:nvSpPr>
          <p:cNvPr id="14339" name="Content Placeholder 2"/>
          <p:cNvSpPr>
            <a:spLocks noGrp="1"/>
          </p:cNvSpPr>
          <p:nvPr>
            <p:ph idx="1"/>
          </p:nvPr>
        </p:nvSpPr>
        <p:spPr>
          <a:xfrm>
            <a:off x="457200" y="1604963"/>
            <a:ext cx="8229600" cy="4714875"/>
          </a:xfrm>
        </p:spPr>
        <p:txBody>
          <a:bodyPr/>
          <a:lstStyle/>
          <a:p>
            <a:pPr marL="0" indent="0">
              <a:spcBef>
                <a:spcPts val="0"/>
              </a:spcBef>
              <a:buFontTx/>
              <a:buNone/>
              <a:defRPr/>
            </a:pPr>
            <a:r>
              <a:rPr lang="en-US" sz="2000" dirty="0" smtClean="0">
                <a:ea typeface="ＭＳ Ｐゴシック" pitchFamily="34" charset="-128"/>
              </a:rPr>
              <a:t>Data Variables Collected</a:t>
            </a:r>
          </a:p>
          <a:p>
            <a:pPr>
              <a:spcBef>
                <a:spcPts val="0"/>
              </a:spcBef>
              <a:defRPr/>
            </a:pPr>
            <a:r>
              <a:rPr lang="en-US" sz="1800" dirty="0" smtClean="0">
                <a:ea typeface="ＭＳ Ｐゴシック" pitchFamily="34" charset="-128"/>
              </a:rPr>
              <a:t>Number of participating high schools</a:t>
            </a:r>
          </a:p>
          <a:p>
            <a:pPr>
              <a:spcBef>
                <a:spcPts val="0"/>
              </a:spcBef>
              <a:defRPr/>
            </a:pPr>
            <a:r>
              <a:rPr lang="en-US" sz="1800" dirty="0" smtClean="0">
                <a:ea typeface="ＭＳ Ｐゴシック" pitchFamily="34" charset="-128"/>
              </a:rPr>
              <a:t>Number of participating students</a:t>
            </a:r>
          </a:p>
          <a:p>
            <a:pPr>
              <a:spcBef>
                <a:spcPts val="0"/>
              </a:spcBef>
              <a:defRPr/>
            </a:pPr>
            <a:r>
              <a:rPr lang="en-US" sz="1800" dirty="0" smtClean="0">
                <a:ea typeface="ＭＳ Ｐゴシック" pitchFamily="34" charset="-128"/>
              </a:rPr>
              <a:t>Number of applications submitted</a:t>
            </a:r>
          </a:p>
          <a:p>
            <a:pPr marL="0" indent="0">
              <a:spcBef>
                <a:spcPts val="0"/>
              </a:spcBef>
              <a:buFontTx/>
              <a:buNone/>
              <a:defRPr/>
            </a:pPr>
            <a:endParaRPr lang="en-US" sz="1800" dirty="0" smtClean="0">
              <a:ea typeface="ＭＳ Ｐゴシック" pitchFamily="34" charset="-128"/>
            </a:endParaRPr>
          </a:p>
          <a:p>
            <a:pPr marL="0" indent="0">
              <a:spcBef>
                <a:spcPts val="0"/>
              </a:spcBef>
              <a:buFontTx/>
              <a:buNone/>
              <a:defRPr/>
            </a:pPr>
            <a:r>
              <a:rPr lang="en-US" sz="2000" dirty="0" smtClean="0">
                <a:ea typeface="ＭＳ Ｐゴシック" pitchFamily="34" charset="-128"/>
              </a:rPr>
              <a:t>2013 National ACAC Program Results</a:t>
            </a:r>
          </a:p>
          <a:p>
            <a:pPr>
              <a:spcBef>
                <a:spcPts val="0"/>
              </a:spcBef>
              <a:defRPr/>
            </a:pPr>
            <a:r>
              <a:rPr lang="en-US" sz="1800" dirty="0" smtClean="0">
                <a:ea typeface="ＭＳ Ｐゴシック" pitchFamily="34" charset="-128"/>
              </a:rPr>
              <a:t>39 states and the District of Columbia implemented programs</a:t>
            </a:r>
          </a:p>
          <a:p>
            <a:pPr>
              <a:spcBef>
                <a:spcPts val="0"/>
              </a:spcBef>
              <a:defRPr/>
            </a:pPr>
            <a:r>
              <a:rPr lang="en-US" sz="1800" dirty="0" smtClean="0">
                <a:ea typeface="ＭＳ Ｐゴシック" pitchFamily="34" charset="-128"/>
              </a:rPr>
              <a:t>2,513 high schools</a:t>
            </a:r>
          </a:p>
          <a:p>
            <a:pPr>
              <a:spcBef>
                <a:spcPts val="0"/>
              </a:spcBef>
              <a:defRPr/>
            </a:pPr>
            <a:r>
              <a:rPr lang="en-US" sz="1800" dirty="0" smtClean="0">
                <a:ea typeface="ＭＳ Ｐゴシック" pitchFamily="34" charset="-128"/>
              </a:rPr>
              <a:t>153,114 students participated</a:t>
            </a:r>
          </a:p>
          <a:p>
            <a:pPr>
              <a:spcBef>
                <a:spcPts val="0"/>
              </a:spcBef>
              <a:defRPr/>
            </a:pPr>
            <a:r>
              <a:rPr lang="en-US" sz="1800" dirty="0" smtClean="0">
                <a:ea typeface="ＭＳ Ｐゴシック" pitchFamily="34" charset="-128"/>
              </a:rPr>
              <a:t>219,855 college applications were submitted</a:t>
            </a:r>
          </a:p>
          <a:p>
            <a:pPr marL="0" indent="0">
              <a:spcBef>
                <a:spcPts val="0"/>
              </a:spcBef>
              <a:buFontTx/>
              <a:buNone/>
              <a:defRPr/>
            </a:pPr>
            <a:endParaRPr lang="en-US" sz="1800" dirty="0" smtClean="0">
              <a:ea typeface="ＭＳ Ｐゴシック" pitchFamily="34" charset="-128"/>
            </a:endParaRPr>
          </a:p>
          <a:p>
            <a:pPr marL="0" indent="0">
              <a:spcBef>
                <a:spcPts val="0"/>
              </a:spcBef>
              <a:buFontTx/>
              <a:buNone/>
              <a:defRPr/>
            </a:pPr>
            <a:r>
              <a:rPr lang="en-US" sz="2000" dirty="0" smtClean="0">
                <a:ea typeface="ＭＳ Ｐゴシック" pitchFamily="34" charset="-128"/>
              </a:rPr>
              <a:t>National Student Clearinghouse</a:t>
            </a:r>
          </a:p>
          <a:p>
            <a:pPr>
              <a:spcBef>
                <a:spcPts val="0"/>
              </a:spcBef>
              <a:defRPr/>
            </a:pPr>
            <a:r>
              <a:rPr lang="en-US" sz="1800" dirty="0" smtClean="0">
                <a:ea typeface="ＭＳ Ｐゴシック" pitchFamily="34" charset="-128"/>
              </a:rPr>
              <a:t>North Carolina has determined annually that 68% to 79% of students who apply during their College Application Week program enroll in college the following fall semester</a:t>
            </a:r>
          </a:p>
        </p:txBody>
      </p:sp>
    </p:spTree>
    <p:extLst>
      <p:ext uri="{BB962C8B-B14F-4D97-AF65-F5344CB8AC3E}">
        <p14:creationId xmlns:p14="http://schemas.microsoft.com/office/powerpoint/2010/main" val="15486789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4927600" cy="1143000"/>
          </a:xfrm>
        </p:spPr>
        <p:txBody>
          <a:bodyPr/>
          <a:lstStyle/>
          <a:p>
            <a:pPr algn="ctr"/>
            <a:r>
              <a:rPr lang="en-US" dirty="0">
                <a:latin typeface="Helvetica" charset="0"/>
                <a:ea typeface="ＭＳ Ｐゴシック" charset="0"/>
                <a:cs typeface="ＭＳ Ｐゴシック" charset="0"/>
              </a:rPr>
              <a:t>ACAC Impact</a:t>
            </a:r>
          </a:p>
        </p:txBody>
      </p:sp>
      <p:sp>
        <p:nvSpPr>
          <p:cNvPr id="38915" name="Content Placeholder 2"/>
          <p:cNvSpPr>
            <a:spLocks noGrp="1"/>
          </p:cNvSpPr>
          <p:nvPr>
            <p:ph idx="1"/>
          </p:nvPr>
        </p:nvSpPr>
        <p:spPr/>
        <p:txBody>
          <a:bodyPr/>
          <a:lstStyle/>
          <a:p>
            <a:pPr marL="0" indent="0">
              <a:buFontTx/>
              <a:buNone/>
              <a:defRPr/>
            </a:pPr>
            <a:endParaRPr lang="en-US" dirty="0" smtClean="0">
              <a:ea typeface="ＭＳ Ｐゴシック" pitchFamily="34" charset="-128"/>
            </a:endParaRPr>
          </a:p>
          <a:p>
            <a:pPr>
              <a:defRPr/>
            </a:pPr>
            <a:endParaRPr lang="en-US" dirty="0" smtClean="0">
              <a:ea typeface="ＭＳ Ｐゴシック" pitchFamily="34" charset="-128"/>
            </a:endParaRPr>
          </a:p>
        </p:txBody>
      </p:sp>
      <p:pic>
        <p:nvPicPr>
          <p:cNvPr id="389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350" y="1600200"/>
            <a:ext cx="8504238"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3963702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4800600" cy="1143000"/>
          </a:xfrm>
        </p:spPr>
        <p:txBody>
          <a:bodyPr/>
          <a:lstStyle/>
          <a:p>
            <a:pPr algn="ctr"/>
            <a:r>
              <a:rPr lang="en-US" dirty="0">
                <a:latin typeface="Helvetica" charset="0"/>
                <a:ea typeface="ＭＳ Ｐゴシック" charset="0"/>
                <a:cs typeface="ＭＳ Ｐゴシック" charset="0"/>
              </a:rPr>
              <a:t>ACAC Impact</a:t>
            </a:r>
          </a:p>
        </p:txBody>
      </p:sp>
      <p:sp>
        <p:nvSpPr>
          <p:cNvPr id="38915" name="Content Placeholder 2"/>
          <p:cNvSpPr>
            <a:spLocks noGrp="1"/>
          </p:cNvSpPr>
          <p:nvPr>
            <p:ph idx="1"/>
          </p:nvPr>
        </p:nvSpPr>
        <p:spPr/>
        <p:txBody>
          <a:bodyPr/>
          <a:lstStyle/>
          <a:p>
            <a:pPr marL="0" indent="0">
              <a:buFontTx/>
              <a:buNone/>
              <a:defRPr/>
            </a:pPr>
            <a:endParaRPr lang="en-US" dirty="0" smtClean="0">
              <a:ea typeface="ＭＳ Ｐゴシック" pitchFamily="34" charset="-128"/>
            </a:endParaRPr>
          </a:p>
          <a:p>
            <a:pPr>
              <a:defRPr/>
            </a:pPr>
            <a:endParaRPr lang="en-US" dirty="0" smtClean="0">
              <a:ea typeface="ＭＳ Ｐゴシック" pitchFamily="34" charset="-128"/>
            </a:endParaRPr>
          </a:p>
        </p:txBody>
      </p:sp>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 y="1600200"/>
            <a:ext cx="8929688"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3330544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137" y="1533632"/>
            <a:ext cx="3657556" cy="4974276"/>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7400" y="715962"/>
            <a:ext cx="5334000" cy="731838"/>
          </a:xfrm>
        </p:spPr>
        <p:txBody>
          <a:bodyPr>
            <a:normAutofit/>
          </a:bodyPr>
          <a:lstStyle/>
          <a:p>
            <a:pPr algn="l"/>
            <a:r>
              <a:rPr lang="en-US" sz="2400" dirty="0" smtClean="0">
                <a:solidFill>
                  <a:schemeClr val="bg1"/>
                </a:solidFill>
                <a:latin typeface="Adobe Gothic Std B" pitchFamily="34" charset="-128"/>
                <a:ea typeface="Adobe Gothic Std B" pitchFamily="34" charset="-128"/>
              </a:rPr>
              <a:t>PARTICIPANTS</a:t>
            </a:r>
            <a:endParaRPr lang="en-US" sz="2400" dirty="0">
              <a:solidFill>
                <a:schemeClr val="bg1"/>
              </a:solidFill>
              <a:latin typeface="Adobe Gothic Std B" pitchFamily="34" charset="-128"/>
              <a:ea typeface="Adobe Gothic Std B" pitchFamily="34" charset="-128"/>
            </a:endParaRPr>
          </a:p>
        </p:txBody>
      </p:sp>
      <p:sp>
        <p:nvSpPr>
          <p:cNvPr id="10" name="TextBox 9"/>
          <p:cNvSpPr txBox="1"/>
          <p:nvPr/>
        </p:nvSpPr>
        <p:spPr>
          <a:xfrm rot="16200000">
            <a:off x="96156" y="2984108"/>
            <a:ext cx="1734770"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SNAPSHOT 2013</a:t>
            </a:r>
            <a:endParaRPr lang="en-US" sz="1600" b="1" dirty="0">
              <a:latin typeface="Adobe Gothic Std B" pitchFamily="34" charset="-128"/>
              <a:ea typeface="Adobe Gothic Std B" pitchFamily="34" charset="-128"/>
            </a:endParaRPr>
          </a:p>
        </p:txBody>
      </p:sp>
      <p:sp>
        <p:nvSpPr>
          <p:cNvPr id="9" name="TextBox 8"/>
          <p:cNvSpPr txBox="1"/>
          <p:nvPr/>
        </p:nvSpPr>
        <p:spPr>
          <a:xfrm>
            <a:off x="4572000" y="1917412"/>
            <a:ext cx="1358064" cy="1323439"/>
          </a:xfrm>
          <a:prstGeom prst="rect">
            <a:avLst/>
          </a:prstGeom>
          <a:noFill/>
        </p:spPr>
        <p:txBody>
          <a:bodyPr wrap="none" rtlCol="0">
            <a:spAutoFit/>
          </a:bodyPr>
          <a:lstStyle/>
          <a:p>
            <a:r>
              <a:rPr lang="en-US" sz="8000" dirty="0" smtClean="0">
                <a:latin typeface="Adobe Gothic Std B" pitchFamily="34" charset="-128"/>
                <a:ea typeface="Adobe Gothic Std B" pitchFamily="34" charset="-128"/>
              </a:rPr>
              <a:t>21</a:t>
            </a:r>
            <a:endParaRPr lang="en-US" sz="8000" dirty="0">
              <a:latin typeface="Adobe Gothic Std B" pitchFamily="34" charset="-128"/>
              <a:ea typeface="Adobe Gothic Std B" pitchFamily="34" charset="-128"/>
            </a:endParaRPr>
          </a:p>
        </p:txBody>
      </p:sp>
      <p:sp>
        <p:nvSpPr>
          <p:cNvPr id="11" name="TextBox 10"/>
          <p:cNvSpPr txBox="1"/>
          <p:nvPr/>
        </p:nvSpPr>
        <p:spPr>
          <a:xfrm>
            <a:off x="5720493" y="2121932"/>
            <a:ext cx="1648208" cy="369332"/>
          </a:xfrm>
          <a:prstGeom prst="rect">
            <a:avLst/>
          </a:prstGeom>
          <a:noFill/>
        </p:spPr>
        <p:txBody>
          <a:bodyPr wrap="none" rtlCol="0">
            <a:spAutoFit/>
          </a:bodyPr>
          <a:lstStyle/>
          <a:p>
            <a:r>
              <a:rPr lang="en-US" dirty="0" smtClean="0">
                <a:latin typeface="Adobe Fan Heiti Std B" pitchFamily="34" charset="-128"/>
                <a:ea typeface="Adobe Fan Heiti Std B" pitchFamily="34" charset="-128"/>
              </a:rPr>
              <a:t>SITES ACROSS</a:t>
            </a:r>
            <a:endParaRPr lang="en-US" dirty="0">
              <a:latin typeface="Adobe Fan Heiti Std B" pitchFamily="34" charset="-128"/>
              <a:ea typeface="Adobe Fan Heiti Std B" pitchFamily="34" charset="-128"/>
            </a:endParaRPr>
          </a:p>
        </p:txBody>
      </p:sp>
      <p:sp>
        <p:nvSpPr>
          <p:cNvPr id="12" name="TextBox 11"/>
          <p:cNvSpPr txBox="1"/>
          <p:nvPr/>
        </p:nvSpPr>
        <p:spPr>
          <a:xfrm>
            <a:off x="5676900" y="2350532"/>
            <a:ext cx="1771639" cy="707886"/>
          </a:xfrm>
          <a:prstGeom prst="rect">
            <a:avLst/>
          </a:prstGeom>
          <a:noFill/>
        </p:spPr>
        <p:txBody>
          <a:bodyPr wrap="none" rtlCol="0">
            <a:spAutoFit/>
          </a:bodyPr>
          <a:lstStyle/>
          <a:p>
            <a:r>
              <a:rPr lang="en-US" sz="4000" dirty="0" smtClean="0">
                <a:latin typeface="Adobe Gothic Std B" pitchFamily="34" charset="-128"/>
                <a:ea typeface="Adobe Gothic Std B" pitchFamily="34" charset="-128"/>
              </a:rPr>
              <a:t>IDAHO</a:t>
            </a:r>
            <a:endParaRPr lang="en-US" sz="4000" dirty="0">
              <a:latin typeface="Adobe Gothic Std B" pitchFamily="34" charset="-128"/>
              <a:ea typeface="Adobe Gothic Std B" pitchFamily="34" charset="-128"/>
            </a:endParaRPr>
          </a:p>
        </p:txBody>
      </p:sp>
      <p:sp>
        <p:nvSpPr>
          <p:cNvPr id="14" name="TextBox 13"/>
          <p:cNvSpPr txBox="1"/>
          <p:nvPr/>
        </p:nvSpPr>
        <p:spPr>
          <a:xfrm>
            <a:off x="4617826" y="2946938"/>
            <a:ext cx="2925974" cy="830997"/>
          </a:xfrm>
          <a:prstGeom prst="rect">
            <a:avLst/>
          </a:prstGeom>
          <a:noFill/>
        </p:spPr>
        <p:txBody>
          <a:bodyPr wrap="square" rtlCol="0">
            <a:spAutoFit/>
          </a:bodyPr>
          <a:lstStyle/>
          <a:p>
            <a:pPr algn="just"/>
            <a:r>
              <a:rPr lang="en-US" sz="1600" dirty="0" smtClean="0">
                <a:latin typeface="Adobe Fan Heiti Std B" pitchFamily="34" charset="-128"/>
                <a:ea typeface="Adobe Fan Heiti Std B" pitchFamily="34" charset="-128"/>
              </a:rPr>
              <a:t>SCHOOLS OF ALL SIZES WERE </a:t>
            </a:r>
          </a:p>
          <a:p>
            <a:pPr algn="just"/>
            <a:r>
              <a:rPr lang="en-US" sz="1600" dirty="0" smtClean="0">
                <a:latin typeface="Adobe Fan Heiti Std B" pitchFamily="34" charset="-128"/>
                <a:ea typeface="Adobe Fan Heiti Std B" pitchFamily="34" charset="-128"/>
              </a:rPr>
              <a:t>CHOSEN  FROM  ALL REGIONS </a:t>
            </a:r>
          </a:p>
          <a:p>
            <a:pPr algn="just"/>
            <a:r>
              <a:rPr lang="en-US" sz="1600" dirty="0" smtClean="0">
                <a:latin typeface="Adobe Fan Heiti Std B" pitchFamily="34" charset="-128"/>
                <a:ea typeface="Adobe Fan Heiti Std B" pitchFamily="34" charset="-128"/>
              </a:rPr>
              <a:t>OF  THE  STATE</a:t>
            </a:r>
            <a:endParaRPr lang="en-US" sz="16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05845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5600699"/>
            <a:ext cx="589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sz="1400" dirty="0">
                <a:solidFill>
                  <a:prstClr val="black"/>
                </a:solidFill>
              </a:rPr>
              <a:t>Lumina Foundation</a:t>
            </a:r>
            <a:r>
              <a:rPr lang="en-US" sz="1400" i="1" dirty="0">
                <a:solidFill>
                  <a:prstClr val="black"/>
                </a:solidFill>
              </a:rPr>
              <a:t>, A Stronger Nation through </a:t>
            </a:r>
            <a:endParaRPr lang="en-US" sz="1400" i="1" dirty="0" smtClean="0">
              <a:solidFill>
                <a:prstClr val="black"/>
              </a:solidFill>
            </a:endParaRPr>
          </a:p>
          <a:p>
            <a:pPr defTabSz="457200"/>
            <a:r>
              <a:rPr lang="en-US" sz="1400" i="1" dirty="0" smtClean="0">
                <a:solidFill>
                  <a:prstClr val="black"/>
                </a:solidFill>
              </a:rPr>
              <a:t>Higher </a:t>
            </a:r>
            <a:r>
              <a:rPr lang="en-US" sz="1400" i="1" dirty="0">
                <a:solidFill>
                  <a:prstClr val="black"/>
                </a:solidFill>
              </a:rPr>
              <a:t>Education</a:t>
            </a:r>
            <a:r>
              <a:rPr lang="en-US" sz="1400" dirty="0">
                <a:solidFill>
                  <a:prstClr val="black"/>
                </a:solidFill>
              </a:rPr>
              <a:t>, </a:t>
            </a:r>
            <a:r>
              <a:rPr lang="en-US" sz="1400" dirty="0" smtClean="0">
                <a:solidFill>
                  <a:prstClr val="black"/>
                </a:solidFill>
              </a:rPr>
              <a:t>May 2014</a:t>
            </a:r>
            <a:endParaRPr lang="en-US" sz="1400" dirty="0">
              <a:solidFill>
                <a:prstClr val="black"/>
              </a:solidFill>
            </a:endParaRPr>
          </a:p>
        </p:txBody>
      </p:sp>
      <p:pic>
        <p:nvPicPr>
          <p:cNvPr id="3" name="Picture 2" descr="goal-44h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300" y="85514"/>
            <a:ext cx="1447800" cy="1061720"/>
          </a:xfrm>
          <a:prstGeom prst="rect">
            <a:avLst/>
          </a:prstGeom>
        </p:spPr>
      </p:pic>
      <p:sp>
        <p:nvSpPr>
          <p:cNvPr id="4" name="TextBox 3"/>
          <p:cNvSpPr txBox="1"/>
          <p:nvPr/>
        </p:nvSpPr>
        <p:spPr>
          <a:xfrm>
            <a:off x="1778000" y="123614"/>
            <a:ext cx="3149600" cy="923330"/>
          </a:xfrm>
          <a:prstGeom prst="rect">
            <a:avLst/>
          </a:prstGeom>
          <a:noFill/>
        </p:spPr>
        <p:txBody>
          <a:bodyPr wrap="square" rtlCol="0">
            <a:spAutoFit/>
          </a:bodyPr>
          <a:lstStyle/>
          <a:p>
            <a:pPr defTabSz="457200"/>
            <a:r>
              <a:rPr lang="en-US" dirty="0" smtClean="0">
                <a:solidFill>
                  <a:prstClr val="black"/>
                </a:solidFill>
              </a:rPr>
              <a:t>60% of Americans will hold high quality degrees and credentials by 2025 ~ Lumina Foundation</a:t>
            </a:r>
            <a:endParaRPr lang="en-US" dirty="0">
              <a:solidFill>
                <a:prstClr val="black"/>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05000"/>
            <a:ext cx="9144000" cy="3027041"/>
          </a:xfrm>
          <a:prstGeom prst="rect">
            <a:avLst/>
          </a:prstGeom>
        </p:spPr>
      </p:pic>
    </p:spTree>
    <p:extLst>
      <p:ext uri="{BB962C8B-B14F-4D97-AF65-F5344CB8AC3E}">
        <p14:creationId xmlns:p14="http://schemas.microsoft.com/office/powerpoint/2010/main" val="2128204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36268"/>
            <a:ext cx="1979593" cy="2692247"/>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7400" y="715962"/>
            <a:ext cx="5334000" cy="731838"/>
          </a:xfrm>
        </p:spPr>
        <p:txBody>
          <a:bodyPr>
            <a:normAutofit/>
          </a:bodyPr>
          <a:lstStyle/>
          <a:p>
            <a:pPr algn="l"/>
            <a:r>
              <a:rPr lang="en-US" sz="2400" dirty="0" smtClean="0">
                <a:solidFill>
                  <a:schemeClr val="bg1"/>
                </a:solidFill>
                <a:latin typeface="Adobe Gothic Std B" pitchFamily="34" charset="-128"/>
                <a:ea typeface="Adobe Gothic Std B" pitchFamily="34" charset="-128"/>
              </a:rPr>
              <a:t>PARTICIPANTS</a:t>
            </a:r>
            <a:endParaRPr lang="en-US" sz="2400" dirty="0">
              <a:solidFill>
                <a:schemeClr val="bg1"/>
              </a:solidFill>
              <a:latin typeface="Adobe Gothic Std B" pitchFamily="34" charset="-128"/>
              <a:ea typeface="Adobe Gothic Std B" pitchFamily="34" charset="-128"/>
            </a:endParaRPr>
          </a:p>
        </p:txBody>
      </p:sp>
      <p:sp>
        <p:nvSpPr>
          <p:cNvPr id="10" name="TextBox 9"/>
          <p:cNvSpPr txBox="1"/>
          <p:nvPr/>
        </p:nvSpPr>
        <p:spPr>
          <a:xfrm rot="16200000">
            <a:off x="96156" y="2984108"/>
            <a:ext cx="1734770"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SNAPSHOT 2013</a:t>
            </a:r>
            <a:endParaRPr lang="en-US" sz="1600" b="1" dirty="0">
              <a:latin typeface="Adobe Gothic Std B" pitchFamily="34" charset="-128"/>
              <a:ea typeface="Adobe Gothic Std B" pitchFamily="34" charset="-128"/>
            </a:endParaRPr>
          </a:p>
        </p:txBody>
      </p:sp>
      <p:sp>
        <p:nvSpPr>
          <p:cNvPr id="9" name="TextBox 8"/>
          <p:cNvSpPr txBox="1"/>
          <p:nvPr/>
        </p:nvSpPr>
        <p:spPr>
          <a:xfrm>
            <a:off x="4507776" y="3156972"/>
            <a:ext cx="3249608" cy="1015663"/>
          </a:xfrm>
          <a:prstGeom prst="rect">
            <a:avLst/>
          </a:prstGeom>
          <a:noFill/>
        </p:spPr>
        <p:txBody>
          <a:bodyPr wrap="none" rtlCol="0">
            <a:spAutoFit/>
          </a:bodyPr>
          <a:lstStyle/>
          <a:p>
            <a:r>
              <a:rPr lang="en-US" sz="6000" dirty="0" smtClean="0">
                <a:latin typeface="Adobe Gothic Std B" pitchFamily="34" charset="-128"/>
                <a:ea typeface="Adobe Gothic Std B" pitchFamily="34" charset="-128"/>
              </a:rPr>
              <a:t>SENIORS</a:t>
            </a:r>
            <a:endParaRPr lang="en-US" sz="6000" dirty="0">
              <a:latin typeface="Adobe Gothic Std B" pitchFamily="34" charset="-128"/>
              <a:ea typeface="Adobe Gothic Std B" pitchFamily="34" charset="-128"/>
            </a:endParaRPr>
          </a:p>
        </p:txBody>
      </p:sp>
      <p:sp>
        <p:nvSpPr>
          <p:cNvPr id="12" name="TextBox 11"/>
          <p:cNvSpPr txBox="1"/>
          <p:nvPr/>
        </p:nvSpPr>
        <p:spPr>
          <a:xfrm>
            <a:off x="1952832" y="4448143"/>
            <a:ext cx="2701381" cy="1569660"/>
          </a:xfrm>
          <a:prstGeom prst="rect">
            <a:avLst/>
          </a:prstGeom>
          <a:noFill/>
        </p:spPr>
        <p:txBody>
          <a:bodyPr wrap="none" rtlCol="0">
            <a:spAutoFit/>
          </a:bodyPr>
          <a:lstStyle/>
          <a:p>
            <a:r>
              <a:rPr lang="en-US" sz="9600" dirty="0" smtClean="0">
                <a:latin typeface="Adobe Gothic Std B" pitchFamily="34" charset="-128"/>
                <a:ea typeface="Adobe Gothic Std B" pitchFamily="34" charset="-128"/>
              </a:rPr>
              <a:t>78%</a:t>
            </a:r>
            <a:endParaRPr lang="en-US" sz="9600" dirty="0">
              <a:latin typeface="Adobe Gothic Std B" pitchFamily="34" charset="-128"/>
              <a:ea typeface="Adobe Gothic Std B" pitchFamily="34" charset="-128"/>
            </a:endParaRPr>
          </a:p>
        </p:txBody>
      </p:sp>
      <p:sp>
        <p:nvSpPr>
          <p:cNvPr id="14" name="TextBox 13"/>
          <p:cNvSpPr txBox="1"/>
          <p:nvPr/>
        </p:nvSpPr>
        <p:spPr>
          <a:xfrm>
            <a:off x="2046222" y="5789202"/>
            <a:ext cx="2514600" cy="830997"/>
          </a:xfrm>
          <a:prstGeom prst="rect">
            <a:avLst/>
          </a:prstGeom>
          <a:noFill/>
        </p:spPr>
        <p:txBody>
          <a:bodyPr wrap="square" rtlCol="0">
            <a:spAutoFit/>
          </a:bodyPr>
          <a:lstStyle/>
          <a:p>
            <a:pPr algn="just"/>
            <a:r>
              <a:rPr lang="en-US" sz="1600" dirty="0" smtClean="0">
                <a:latin typeface="Adobe Fan Heiti Std B" pitchFamily="34" charset="-128"/>
                <a:ea typeface="Adobe Fan Heiti Std B" pitchFamily="34" charset="-128"/>
              </a:rPr>
              <a:t>OF   STUDENTS  PLAN  TO</a:t>
            </a:r>
          </a:p>
          <a:p>
            <a:pPr algn="just"/>
            <a:r>
              <a:rPr lang="en-US" sz="1600" dirty="0" smtClean="0">
                <a:latin typeface="Adobe Fan Heiti Std B" pitchFamily="34" charset="-128"/>
                <a:ea typeface="Adobe Fan Heiti Std B" pitchFamily="34" charset="-128"/>
              </a:rPr>
              <a:t>ATTEND OTHER COLLEGE</a:t>
            </a:r>
          </a:p>
          <a:p>
            <a:pPr algn="just"/>
            <a:r>
              <a:rPr lang="en-US" sz="1600" dirty="0" smtClean="0">
                <a:latin typeface="Adobe Fan Heiti Std B" pitchFamily="34" charset="-128"/>
                <a:ea typeface="Adobe Fan Heiti Std B" pitchFamily="34" charset="-128"/>
              </a:rPr>
              <a:t>REDINESS  ACTIVITIES</a:t>
            </a:r>
            <a:endParaRPr lang="en-US" sz="1600" dirty="0">
              <a:latin typeface="Adobe Fan Heiti Std B" pitchFamily="34" charset="-128"/>
              <a:ea typeface="Adobe Fan Heiti Std B" pitchFamily="34" charset="-128"/>
            </a:endParaRPr>
          </a:p>
        </p:txBody>
      </p:sp>
      <p:sp>
        <p:nvSpPr>
          <p:cNvPr id="3" name="TextBox 2"/>
          <p:cNvSpPr txBox="1"/>
          <p:nvPr/>
        </p:nvSpPr>
        <p:spPr>
          <a:xfrm>
            <a:off x="4549023" y="3849469"/>
            <a:ext cx="3642413" cy="646331"/>
          </a:xfrm>
          <a:prstGeom prst="rect">
            <a:avLst/>
          </a:prstGeom>
          <a:noFill/>
        </p:spPr>
        <p:txBody>
          <a:bodyPr wrap="square" rtlCol="0">
            <a:spAutoFit/>
          </a:bodyPr>
          <a:lstStyle/>
          <a:p>
            <a:r>
              <a:rPr lang="en-US" sz="3600" dirty="0" smtClean="0">
                <a:latin typeface="Adobe Fan Heiti Std B" pitchFamily="34" charset="-128"/>
                <a:ea typeface="Adobe Fan Heiti Std B" pitchFamily="34" charset="-128"/>
              </a:rPr>
              <a:t>PARTICIPATED</a:t>
            </a:r>
            <a:endParaRPr lang="en-US" sz="3600" dirty="0">
              <a:latin typeface="Adobe Fan Heiti Std B" pitchFamily="34" charset="-128"/>
              <a:ea typeface="Adobe Fan Heiti Std B" pitchFamily="34" charset="-128"/>
            </a:endParaRPr>
          </a:p>
        </p:txBody>
      </p:sp>
      <p:sp>
        <p:nvSpPr>
          <p:cNvPr id="13" name="TextBox 12"/>
          <p:cNvSpPr txBox="1"/>
          <p:nvPr/>
        </p:nvSpPr>
        <p:spPr>
          <a:xfrm>
            <a:off x="5599545" y="4448143"/>
            <a:ext cx="2701381" cy="1569660"/>
          </a:xfrm>
          <a:prstGeom prst="rect">
            <a:avLst/>
          </a:prstGeom>
          <a:noFill/>
        </p:spPr>
        <p:txBody>
          <a:bodyPr wrap="none" rtlCol="0">
            <a:spAutoFit/>
          </a:bodyPr>
          <a:lstStyle/>
          <a:p>
            <a:r>
              <a:rPr lang="en-US" sz="9600" dirty="0" smtClean="0">
                <a:latin typeface="Adobe Gothic Std B" pitchFamily="34" charset="-128"/>
                <a:ea typeface="Adobe Gothic Std B" pitchFamily="34" charset="-128"/>
              </a:rPr>
              <a:t>74%</a:t>
            </a:r>
            <a:endParaRPr lang="en-US" sz="9600" dirty="0">
              <a:latin typeface="Adobe Gothic Std B" pitchFamily="34" charset="-128"/>
              <a:ea typeface="Adobe Gothic Std B" pitchFamily="34" charset="-128"/>
            </a:endParaRPr>
          </a:p>
        </p:txBody>
      </p:sp>
      <p:sp>
        <p:nvSpPr>
          <p:cNvPr id="15" name="TextBox 14"/>
          <p:cNvSpPr txBox="1"/>
          <p:nvPr/>
        </p:nvSpPr>
        <p:spPr>
          <a:xfrm>
            <a:off x="5599546" y="5789202"/>
            <a:ext cx="2726011" cy="584775"/>
          </a:xfrm>
          <a:prstGeom prst="rect">
            <a:avLst/>
          </a:prstGeom>
          <a:noFill/>
        </p:spPr>
        <p:txBody>
          <a:bodyPr wrap="square" rtlCol="0">
            <a:spAutoFit/>
          </a:bodyPr>
          <a:lstStyle/>
          <a:p>
            <a:pPr algn="just"/>
            <a:r>
              <a:rPr lang="en-US" sz="1600" dirty="0" smtClean="0">
                <a:latin typeface="Adobe Fan Heiti Std B" pitchFamily="34" charset="-128"/>
                <a:ea typeface="Adobe Fan Heiti Std B" pitchFamily="34" charset="-128"/>
              </a:rPr>
              <a:t>OF SENIORS SUBMITTED AT</a:t>
            </a:r>
          </a:p>
          <a:p>
            <a:pPr algn="just"/>
            <a:r>
              <a:rPr lang="en-US" sz="1600" dirty="0" smtClean="0">
                <a:latin typeface="Adobe Fan Heiti Std B" pitchFamily="34" charset="-128"/>
                <a:ea typeface="Adobe Fan Heiti Std B" pitchFamily="34" charset="-128"/>
              </a:rPr>
              <a:t>LEAST   ONE   APPLICATION</a:t>
            </a:r>
            <a:endParaRPr lang="en-US" sz="1600" dirty="0">
              <a:latin typeface="Adobe Fan Heiti Std B" pitchFamily="34" charset="-128"/>
              <a:ea typeface="Adobe Fan Heiti Std B" pitchFamily="34" charset="-128"/>
            </a:endParaRPr>
          </a:p>
        </p:txBody>
      </p:sp>
      <p:sp>
        <p:nvSpPr>
          <p:cNvPr id="4" name="TextBox 3"/>
          <p:cNvSpPr txBox="1"/>
          <p:nvPr/>
        </p:nvSpPr>
        <p:spPr>
          <a:xfrm>
            <a:off x="3744971" y="1598980"/>
            <a:ext cx="4027064" cy="1938992"/>
          </a:xfrm>
          <a:prstGeom prst="rect">
            <a:avLst/>
          </a:prstGeom>
          <a:noFill/>
        </p:spPr>
        <p:txBody>
          <a:bodyPr wrap="none" rtlCol="0">
            <a:spAutoFit/>
          </a:bodyPr>
          <a:lstStyle/>
          <a:p>
            <a:r>
              <a:rPr lang="en-US" sz="12000" dirty="0" smtClean="0">
                <a:latin typeface="Adobe Fan Heiti Std B" pitchFamily="34" charset="-128"/>
                <a:ea typeface="Adobe Fan Heiti Std B" pitchFamily="34" charset="-128"/>
              </a:rPr>
              <a:t>2,369</a:t>
            </a:r>
            <a:endParaRPr lang="en-US" sz="120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903907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0"/>
            <a:ext cx="1905000" cy="7070107"/>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83080"/>
            <a:ext cx="4146369" cy="4465320"/>
          </a:xfrm>
          <a:prstGeom prst="rect">
            <a:avLst/>
          </a:prstGeo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700881"/>
            <a:ext cx="6934200" cy="731838"/>
          </a:xfrm>
        </p:spPr>
        <p:txBody>
          <a:bodyPr>
            <a:normAutofit/>
          </a:bodyPr>
          <a:lstStyle/>
          <a:p>
            <a:pPr algn="l"/>
            <a:r>
              <a:rPr lang="en-US" sz="1600" dirty="0" smtClean="0">
                <a:solidFill>
                  <a:schemeClr val="bg1"/>
                </a:solidFill>
                <a:latin typeface="Adobe Gothic Std B" pitchFamily="34" charset="-128"/>
                <a:ea typeface="Adobe Gothic Std B" pitchFamily="34" charset="-128"/>
              </a:rPr>
              <a:t>STUDENTS REPORT TALKING WITH THEIR PARENTS ABOUT COLLEGE</a:t>
            </a:r>
            <a:endParaRPr lang="en-US" sz="1600" dirty="0">
              <a:solidFill>
                <a:schemeClr val="bg1"/>
              </a:solidFill>
              <a:latin typeface="Adobe Gothic Std B" pitchFamily="34" charset="-128"/>
              <a:ea typeface="Adobe Gothic Std B" pitchFamily="34" charset="-128"/>
            </a:endParaRPr>
          </a:p>
        </p:txBody>
      </p:sp>
      <p:sp>
        <p:nvSpPr>
          <p:cNvPr id="3" name="TextBox 2"/>
          <p:cNvSpPr txBox="1"/>
          <p:nvPr/>
        </p:nvSpPr>
        <p:spPr>
          <a:xfrm rot="16200000">
            <a:off x="96156" y="2984108"/>
            <a:ext cx="1734770"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SNAPSHOT 2013</a:t>
            </a:r>
            <a:endParaRPr lang="en-US" sz="1600" b="1" dirty="0">
              <a:latin typeface="Adobe Gothic Std B" pitchFamily="34" charset="-128"/>
              <a:ea typeface="Adobe Gothic Std B" pitchFamily="34" charset="-128"/>
            </a:endParaRPr>
          </a:p>
        </p:txBody>
      </p:sp>
      <p:sp>
        <p:nvSpPr>
          <p:cNvPr id="7" name="TextBox 6"/>
          <p:cNvSpPr txBox="1"/>
          <p:nvPr/>
        </p:nvSpPr>
        <p:spPr>
          <a:xfrm>
            <a:off x="1960290" y="3333297"/>
            <a:ext cx="2865971" cy="769441"/>
          </a:xfrm>
          <a:prstGeom prst="rect">
            <a:avLst/>
          </a:prstGeom>
          <a:noFill/>
        </p:spPr>
        <p:txBody>
          <a:bodyPr wrap="square" rtlCol="0">
            <a:spAutoFit/>
          </a:bodyPr>
          <a:lstStyle/>
          <a:p>
            <a:r>
              <a:rPr lang="en-US" sz="1400" dirty="0" smtClean="0">
                <a:latin typeface="Adobe Fan Heiti Std B" pitchFamily="34" charset="-128"/>
                <a:ea typeface="Adobe Fan Heiti Std B" pitchFamily="34" charset="-128"/>
              </a:rPr>
              <a:t>HAVE  DISCUSSED APPLYING </a:t>
            </a:r>
          </a:p>
          <a:p>
            <a:r>
              <a:rPr lang="en-US" sz="1400" dirty="0" smtClean="0">
                <a:latin typeface="Adobe Fan Heiti Std B" pitchFamily="34" charset="-128"/>
                <a:ea typeface="Adobe Fan Heiti Std B" pitchFamily="34" charset="-128"/>
              </a:rPr>
              <a:t>FOR COLLEGE</a:t>
            </a:r>
          </a:p>
          <a:p>
            <a:pPr algn="just"/>
            <a:endParaRPr lang="en-US" sz="1600" dirty="0">
              <a:latin typeface="Adobe Fan Heiti Std B" pitchFamily="34" charset="-128"/>
              <a:ea typeface="Adobe Fan Heiti Std B" pitchFamily="34" charset="-128"/>
            </a:endParaRPr>
          </a:p>
        </p:txBody>
      </p:sp>
      <p:sp>
        <p:nvSpPr>
          <p:cNvPr id="4" name="TextBox 3"/>
          <p:cNvSpPr txBox="1"/>
          <p:nvPr/>
        </p:nvSpPr>
        <p:spPr>
          <a:xfrm>
            <a:off x="1905000" y="1656897"/>
            <a:ext cx="2701381" cy="1569660"/>
          </a:xfrm>
          <a:prstGeom prst="rect">
            <a:avLst/>
          </a:prstGeom>
          <a:noFill/>
        </p:spPr>
        <p:txBody>
          <a:bodyPr wrap="none" rtlCol="0">
            <a:spAutoFit/>
          </a:bodyPr>
          <a:lstStyle/>
          <a:p>
            <a:r>
              <a:rPr lang="en-US" sz="9600" dirty="0" smtClean="0">
                <a:latin typeface="Adobe Gothic Std B" pitchFamily="34" charset="-128"/>
                <a:ea typeface="Adobe Gothic Std B" pitchFamily="34" charset="-128"/>
              </a:rPr>
              <a:t>82%</a:t>
            </a:r>
            <a:endParaRPr lang="en-US" sz="9600" dirty="0">
              <a:latin typeface="Adobe Gothic Std B" pitchFamily="34" charset="-128"/>
              <a:ea typeface="Adobe Gothic Std B" pitchFamily="34" charset="-128"/>
            </a:endParaRPr>
          </a:p>
        </p:txBody>
      </p:sp>
      <p:sp>
        <p:nvSpPr>
          <p:cNvPr id="5" name="TextBox 4"/>
          <p:cNvSpPr txBox="1"/>
          <p:nvPr/>
        </p:nvSpPr>
        <p:spPr>
          <a:xfrm>
            <a:off x="1960290" y="2903391"/>
            <a:ext cx="2539478" cy="538609"/>
          </a:xfrm>
          <a:prstGeom prst="rect">
            <a:avLst/>
          </a:prstGeom>
          <a:noFill/>
        </p:spPr>
        <p:txBody>
          <a:bodyPr wrap="none" rtlCol="0">
            <a:spAutoFit/>
          </a:bodyPr>
          <a:lstStyle/>
          <a:p>
            <a:r>
              <a:rPr lang="en-US" sz="2900" dirty="0" smtClean="0">
                <a:latin typeface="Adobe Gothic Std B" pitchFamily="34" charset="-128"/>
                <a:ea typeface="Adobe Gothic Std B" pitchFamily="34" charset="-128"/>
              </a:rPr>
              <a:t>OF STUDENTS</a:t>
            </a:r>
            <a:endParaRPr lang="en-US" sz="2900" dirty="0">
              <a:latin typeface="Adobe Gothic Std B" pitchFamily="34" charset="-128"/>
              <a:ea typeface="Adobe Gothic Std B" pitchFamily="34" charset="-128"/>
            </a:endParaRPr>
          </a:p>
        </p:txBody>
      </p:sp>
      <p:sp>
        <p:nvSpPr>
          <p:cNvPr id="9" name="TextBox 8"/>
          <p:cNvSpPr txBox="1"/>
          <p:nvPr/>
        </p:nvSpPr>
        <p:spPr>
          <a:xfrm>
            <a:off x="1960290" y="3925067"/>
            <a:ext cx="2701381" cy="1569660"/>
          </a:xfrm>
          <a:prstGeom prst="rect">
            <a:avLst/>
          </a:prstGeom>
          <a:noFill/>
        </p:spPr>
        <p:txBody>
          <a:bodyPr wrap="none" rtlCol="0">
            <a:spAutoFit/>
          </a:bodyPr>
          <a:lstStyle/>
          <a:p>
            <a:r>
              <a:rPr lang="en-US" sz="9600" dirty="0" smtClean="0">
                <a:latin typeface="Adobe Gothic Std B" pitchFamily="34" charset="-128"/>
                <a:ea typeface="Adobe Gothic Std B" pitchFamily="34" charset="-128"/>
              </a:rPr>
              <a:t>57%</a:t>
            </a:r>
            <a:endParaRPr lang="en-US" sz="9600" dirty="0">
              <a:latin typeface="Adobe Gothic Std B" pitchFamily="34" charset="-128"/>
              <a:ea typeface="Adobe Gothic Std B" pitchFamily="34" charset="-128"/>
            </a:endParaRPr>
          </a:p>
        </p:txBody>
      </p:sp>
      <p:sp>
        <p:nvSpPr>
          <p:cNvPr id="10" name="TextBox 9"/>
          <p:cNvSpPr txBox="1"/>
          <p:nvPr/>
        </p:nvSpPr>
        <p:spPr>
          <a:xfrm>
            <a:off x="1985951" y="5162097"/>
            <a:ext cx="2539478" cy="538609"/>
          </a:xfrm>
          <a:prstGeom prst="rect">
            <a:avLst/>
          </a:prstGeom>
          <a:noFill/>
        </p:spPr>
        <p:txBody>
          <a:bodyPr wrap="none" rtlCol="0">
            <a:spAutoFit/>
          </a:bodyPr>
          <a:lstStyle/>
          <a:p>
            <a:r>
              <a:rPr lang="en-US" sz="2900" dirty="0" smtClean="0">
                <a:latin typeface="Adobe Gothic Std B" pitchFamily="34" charset="-128"/>
                <a:ea typeface="Adobe Gothic Std B" pitchFamily="34" charset="-128"/>
              </a:rPr>
              <a:t>OF STUDENTS</a:t>
            </a:r>
            <a:endParaRPr lang="en-US" sz="2900" dirty="0">
              <a:latin typeface="Adobe Gothic Std B" pitchFamily="34" charset="-128"/>
              <a:ea typeface="Adobe Gothic Std B" pitchFamily="34" charset="-128"/>
            </a:endParaRPr>
          </a:p>
        </p:txBody>
      </p:sp>
      <p:sp>
        <p:nvSpPr>
          <p:cNvPr id="11" name="TextBox 10"/>
          <p:cNvSpPr txBox="1"/>
          <p:nvPr/>
        </p:nvSpPr>
        <p:spPr>
          <a:xfrm>
            <a:off x="1960289" y="5619297"/>
            <a:ext cx="2865971" cy="769441"/>
          </a:xfrm>
          <a:prstGeom prst="rect">
            <a:avLst/>
          </a:prstGeom>
          <a:noFill/>
        </p:spPr>
        <p:txBody>
          <a:bodyPr wrap="square" rtlCol="0">
            <a:spAutoFit/>
          </a:bodyPr>
          <a:lstStyle/>
          <a:p>
            <a:r>
              <a:rPr lang="en-US" sz="1400" dirty="0" smtClean="0">
                <a:latin typeface="Adobe Fan Heiti Std B" pitchFamily="34" charset="-128"/>
                <a:ea typeface="Adobe Fan Heiti Std B" pitchFamily="34" charset="-128"/>
              </a:rPr>
              <a:t>HAVE  DISCUSSED APPLYING </a:t>
            </a:r>
          </a:p>
          <a:p>
            <a:r>
              <a:rPr lang="en-US" sz="1400" dirty="0" smtClean="0">
                <a:latin typeface="Adobe Fan Heiti Std B" pitchFamily="34" charset="-128"/>
                <a:ea typeface="Adobe Fan Heiti Std B" pitchFamily="34" charset="-128"/>
              </a:rPr>
              <a:t>FOR FINANCIAL AID</a:t>
            </a:r>
          </a:p>
          <a:p>
            <a:pPr algn="just"/>
            <a:endParaRPr lang="en-US" sz="16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925634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700881"/>
            <a:ext cx="6934200" cy="731838"/>
          </a:xfrm>
        </p:spPr>
        <p:txBody>
          <a:bodyPr>
            <a:normAutofit/>
          </a:bodyPr>
          <a:lstStyle/>
          <a:p>
            <a:pPr algn="l"/>
            <a:r>
              <a:rPr lang="en-US" sz="1700" dirty="0" smtClean="0">
                <a:solidFill>
                  <a:schemeClr val="bg1"/>
                </a:solidFill>
                <a:latin typeface="Adobe Gothic Std B" pitchFamily="34" charset="-128"/>
                <a:ea typeface="Adobe Gothic Std B" pitchFamily="34" charset="-128"/>
              </a:rPr>
              <a:t>COLLEGE APPLICATIONS AS REPORTED BY STUDENT SURVEYS</a:t>
            </a:r>
            <a:endParaRPr lang="en-US" sz="1700" dirty="0">
              <a:solidFill>
                <a:schemeClr val="bg1"/>
              </a:solidFill>
              <a:latin typeface="Adobe Gothic Std B" pitchFamily="34" charset="-128"/>
              <a:ea typeface="Adobe Gothic Std B" pitchFamily="34" charset="-128"/>
            </a:endParaRPr>
          </a:p>
        </p:txBody>
      </p:sp>
      <p:sp>
        <p:nvSpPr>
          <p:cNvPr id="3" name="TextBox 2"/>
          <p:cNvSpPr txBox="1"/>
          <p:nvPr/>
        </p:nvSpPr>
        <p:spPr>
          <a:xfrm rot="16200000">
            <a:off x="96156" y="2984108"/>
            <a:ext cx="1734770"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SNAPSHOT 2013</a:t>
            </a:r>
            <a:endParaRPr lang="en-US" sz="1600" b="1" dirty="0">
              <a:latin typeface="Adobe Gothic Std B" pitchFamily="34" charset="-128"/>
              <a:ea typeface="Adobe Gothic Std B" pitchFamily="34" charset="-128"/>
            </a:endParaRPr>
          </a:p>
        </p:txBody>
      </p:sp>
      <p:sp>
        <p:nvSpPr>
          <p:cNvPr id="9" name="TextBox 8"/>
          <p:cNvSpPr txBox="1"/>
          <p:nvPr/>
        </p:nvSpPr>
        <p:spPr>
          <a:xfrm>
            <a:off x="1936916" y="3858719"/>
            <a:ext cx="3441968" cy="669414"/>
          </a:xfrm>
          <a:prstGeom prst="rect">
            <a:avLst/>
          </a:prstGeom>
          <a:noFill/>
        </p:spPr>
        <p:txBody>
          <a:bodyPr wrap="none" rtlCol="0">
            <a:spAutoFit/>
          </a:bodyPr>
          <a:lstStyle/>
          <a:p>
            <a:r>
              <a:rPr lang="en-US" sz="3750" dirty="0" smtClean="0">
                <a:latin typeface="Adobe Gothic Std B" pitchFamily="34" charset="-128"/>
                <a:ea typeface="Adobe Gothic Std B" pitchFamily="34" charset="-128"/>
              </a:rPr>
              <a:t>APPLICATIONS</a:t>
            </a:r>
            <a:endParaRPr lang="en-US" sz="3750" dirty="0">
              <a:latin typeface="Adobe Gothic Std B" pitchFamily="34" charset="-128"/>
              <a:ea typeface="Adobe Gothic Std B" pitchFamily="34" charset="-128"/>
            </a:endParaRPr>
          </a:p>
        </p:txBody>
      </p:sp>
      <p:sp>
        <p:nvSpPr>
          <p:cNvPr id="11" name="TextBox 10"/>
          <p:cNvSpPr txBox="1"/>
          <p:nvPr/>
        </p:nvSpPr>
        <p:spPr>
          <a:xfrm>
            <a:off x="1939378" y="2445282"/>
            <a:ext cx="3470822" cy="1631216"/>
          </a:xfrm>
          <a:prstGeom prst="rect">
            <a:avLst/>
          </a:prstGeom>
          <a:noFill/>
        </p:spPr>
        <p:txBody>
          <a:bodyPr wrap="none" rtlCol="0">
            <a:spAutoFit/>
          </a:bodyPr>
          <a:lstStyle/>
          <a:p>
            <a:r>
              <a:rPr lang="en-US" sz="10000" dirty="0" smtClean="0">
                <a:latin typeface="Adobe Gothic Std B" pitchFamily="34" charset="-128"/>
                <a:ea typeface="Adobe Gothic Std B" pitchFamily="34" charset="-128"/>
              </a:rPr>
              <a:t>3,672</a:t>
            </a:r>
          </a:p>
        </p:txBody>
      </p:sp>
      <p:sp>
        <p:nvSpPr>
          <p:cNvPr id="15" name="TextBox 14"/>
          <p:cNvSpPr txBox="1"/>
          <p:nvPr/>
        </p:nvSpPr>
        <p:spPr>
          <a:xfrm>
            <a:off x="1928027" y="4370963"/>
            <a:ext cx="6203942" cy="607859"/>
          </a:xfrm>
          <a:prstGeom prst="rect">
            <a:avLst/>
          </a:prstGeom>
          <a:noFill/>
        </p:spPr>
        <p:txBody>
          <a:bodyPr wrap="none" rtlCol="0">
            <a:spAutoFit/>
          </a:bodyPr>
          <a:lstStyle/>
          <a:p>
            <a:r>
              <a:rPr lang="en-US" sz="3370" dirty="0" smtClean="0">
                <a:latin typeface="Adobe Fan Heiti Std B" pitchFamily="34" charset="-128"/>
                <a:ea typeface="Adobe Fan Heiti Std B" pitchFamily="34" charset="-128"/>
              </a:rPr>
              <a:t>WERE SUBMITTED DURING THE</a:t>
            </a:r>
            <a:endParaRPr lang="en-US" sz="3370" dirty="0">
              <a:latin typeface="Adobe Fan Heiti Std B" pitchFamily="34" charset="-128"/>
              <a:ea typeface="Adobe Fan Heiti Std B" pitchFamily="34" charset="-128"/>
            </a:endParaRPr>
          </a:p>
        </p:txBody>
      </p:sp>
      <p:sp>
        <p:nvSpPr>
          <p:cNvPr id="16" name="TextBox 15"/>
          <p:cNvSpPr txBox="1"/>
          <p:nvPr/>
        </p:nvSpPr>
        <p:spPr>
          <a:xfrm>
            <a:off x="1824417" y="4678740"/>
            <a:ext cx="6457217" cy="1569660"/>
          </a:xfrm>
          <a:prstGeom prst="rect">
            <a:avLst/>
          </a:prstGeom>
          <a:noFill/>
        </p:spPr>
        <p:txBody>
          <a:bodyPr wrap="none" rtlCol="0">
            <a:spAutoFit/>
          </a:bodyPr>
          <a:lstStyle/>
          <a:p>
            <a:r>
              <a:rPr lang="en-US" sz="9600" dirty="0" smtClean="0">
                <a:latin typeface="Adobe Gothic Std B" pitchFamily="34" charset="-128"/>
                <a:ea typeface="Adobe Gothic Std B" pitchFamily="34" charset="-128"/>
              </a:rPr>
              <a:t>CAMPAIGN</a:t>
            </a:r>
            <a:endParaRPr lang="en-US" sz="9600" dirty="0">
              <a:latin typeface="Adobe Gothic Std B" pitchFamily="34" charset="-128"/>
              <a:ea typeface="Adobe Gothic Std B" pitchFamily="34" charset="-128"/>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978119"/>
            <a:ext cx="2209800" cy="2379784"/>
          </a:xfrm>
          <a:prstGeom prst="rect">
            <a:avLst/>
          </a:prstGeom>
        </p:spPr>
      </p:pic>
    </p:spTree>
    <p:extLst>
      <p:ext uri="{BB962C8B-B14F-4D97-AF65-F5344CB8AC3E}">
        <p14:creationId xmlns:p14="http://schemas.microsoft.com/office/powerpoint/2010/main" val="4061735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328190532"/>
              </p:ext>
            </p:extLst>
          </p:nvPr>
        </p:nvGraphicFramePr>
        <p:xfrm>
          <a:off x="1524000" y="3070070"/>
          <a:ext cx="6159599" cy="3214751"/>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700881"/>
            <a:ext cx="6934200" cy="731838"/>
          </a:xfrm>
        </p:spPr>
        <p:txBody>
          <a:bodyPr>
            <a:normAutofit/>
          </a:bodyPr>
          <a:lstStyle/>
          <a:p>
            <a:pPr algn="l"/>
            <a:r>
              <a:rPr lang="en-US" sz="1700" dirty="0" smtClean="0">
                <a:solidFill>
                  <a:schemeClr val="bg1"/>
                </a:solidFill>
                <a:latin typeface="Adobe Gothic Std B" pitchFamily="34" charset="-128"/>
                <a:ea typeface="Adobe Gothic Std B" pitchFamily="34" charset="-128"/>
              </a:rPr>
              <a:t>COLLEGE APPLICATIONS AS REPORTED BY STUDENT SURVEYS</a:t>
            </a:r>
            <a:endParaRPr lang="en-US" sz="1700" dirty="0">
              <a:solidFill>
                <a:schemeClr val="bg1"/>
              </a:solidFill>
              <a:latin typeface="Adobe Gothic Std B" pitchFamily="34" charset="-128"/>
              <a:ea typeface="Adobe Gothic Std B" pitchFamily="34" charset="-128"/>
            </a:endParaRPr>
          </a:p>
        </p:txBody>
      </p:sp>
      <p:sp>
        <p:nvSpPr>
          <p:cNvPr id="3" name="TextBox 2"/>
          <p:cNvSpPr txBox="1"/>
          <p:nvPr/>
        </p:nvSpPr>
        <p:spPr>
          <a:xfrm rot="16200000">
            <a:off x="96156" y="2984108"/>
            <a:ext cx="1734770"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SNAPSHOT 2013</a:t>
            </a:r>
            <a:endParaRPr lang="en-US" sz="1600" b="1" dirty="0">
              <a:latin typeface="Adobe Gothic Std B" pitchFamily="34" charset="-128"/>
              <a:ea typeface="Adobe Gothic Std B" pitchFamily="34" charset="-128"/>
            </a:endParaRPr>
          </a:p>
        </p:txBody>
      </p:sp>
      <p:sp>
        <p:nvSpPr>
          <p:cNvPr id="4" name="TextBox 3"/>
          <p:cNvSpPr txBox="1"/>
          <p:nvPr/>
        </p:nvSpPr>
        <p:spPr>
          <a:xfrm>
            <a:off x="1926771" y="2066094"/>
            <a:ext cx="2109873" cy="1446550"/>
          </a:xfrm>
          <a:prstGeom prst="rect">
            <a:avLst/>
          </a:prstGeom>
          <a:noFill/>
        </p:spPr>
        <p:txBody>
          <a:bodyPr wrap="none" rtlCol="0">
            <a:spAutoFit/>
          </a:bodyPr>
          <a:lstStyle/>
          <a:p>
            <a:r>
              <a:rPr lang="en-US" sz="8800" dirty="0" smtClean="0">
                <a:latin typeface="Adobe Gothic Std B" pitchFamily="34" charset="-128"/>
                <a:ea typeface="Adobe Gothic Std B" pitchFamily="34" charset="-128"/>
              </a:rPr>
              <a:t>ALL</a:t>
            </a:r>
          </a:p>
        </p:txBody>
      </p:sp>
      <p:sp>
        <p:nvSpPr>
          <p:cNvPr id="5" name="TextBox 4"/>
          <p:cNvSpPr txBox="1"/>
          <p:nvPr/>
        </p:nvSpPr>
        <p:spPr>
          <a:xfrm>
            <a:off x="4051351" y="2209800"/>
            <a:ext cx="2084225" cy="715581"/>
          </a:xfrm>
          <a:prstGeom prst="rect">
            <a:avLst/>
          </a:prstGeom>
          <a:noFill/>
        </p:spPr>
        <p:txBody>
          <a:bodyPr wrap="none" rtlCol="0">
            <a:spAutoFit/>
          </a:bodyPr>
          <a:lstStyle/>
          <a:p>
            <a:r>
              <a:rPr lang="en-US" sz="2250" dirty="0">
                <a:latin typeface="Adobe Fan Heiti Std B" pitchFamily="34" charset="-128"/>
                <a:ea typeface="Adobe Fan Heiti Std B" pitchFamily="34" charset="-128"/>
              </a:rPr>
              <a:t>IDAHO PUBLIC</a:t>
            </a:r>
          </a:p>
          <a:p>
            <a:endParaRPr lang="en-US" dirty="0"/>
          </a:p>
        </p:txBody>
      </p:sp>
      <p:sp>
        <p:nvSpPr>
          <p:cNvPr id="9" name="TextBox 8"/>
          <p:cNvSpPr txBox="1"/>
          <p:nvPr/>
        </p:nvSpPr>
        <p:spPr>
          <a:xfrm>
            <a:off x="1883229" y="1570419"/>
            <a:ext cx="3456395" cy="715581"/>
          </a:xfrm>
          <a:prstGeom prst="rect">
            <a:avLst/>
          </a:prstGeom>
          <a:noFill/>
        </p:spPr>
        <p:txBody>
          <a:bodyPr wrap="none" rtlCol="0">
            <a:spAutoFit/>
          </a:bodyPr>
          <a:lstStyle/>
          <a:p>
            <a:r>
              <a:rPr lang="en-US" sz="2250" dirty="0" smtClean="0">
                <a:latin typeface="Adobe Fan Heiti Std B" pitchFamily="34" charset="-128"/>
                <a:ea typeface="Adobe Fan Heiti Std B" pitchFamily="34" charset="-128"/>
              </a:rPr>
              <a:t>APPLICATIONS WENT TO:</a:t>
            </a:r>
            <a:endParaRPr lang="en-US" sz="2250" dirty="0">
              <a:latin typeface="Adobe Fan Heiti Std B" pitchFamily="34" charset="-128"/>
              <a:ea typeface="Adobe Fan Heiti Std B" pitchFamily="34" charset="-128"/>
            </a:endParaRPr>
          </a:p>
          <a:p>
            <a:endParaRPr lang="en-US" dirty="0"/>
          </a:p>
        </p:txBody>
      </p:sp>
      <p:sp>
        <p:nvSpPr>
          <p:cNvPr id="10" name="TextBox 9"/>
          <p:cNvSpPr txBox="1"/>
          <p:nvPr/>
        </p:nvSpPr>
        <p:spPr>
          <a:xfrm>
            <a:off x="4047530" y="2567590"/>
            <a:ext cx="2209259" cy="1077218"/>
          </a:xfrm>
          <a:prstGeom prst="rect">
            <a:avLst/>
          </a:prstGeom>
          <a:noFill/>
        </p:spPr>
        <p:txBody>
          <a:bodyPr wrap="none" rtlCol="0">
            <a:spAutoFit/>
          </a:bodyPr>
          <a:lstStyle/>
          <a:p>
            <a:pPr algn="just"/>
            <a:r>
              <a:rPr lang="en-US" sz="2200" dirty="0" smtClean="0">
                <a:latin typeface="Adobe Fan Heiti Std B" pitchFamily="34" charset="-128"/>
                <a:ea typeface="Adobe Fan Heiti Std B" pitchFamily="34" charset="-128"/>
              </a:rPr>
              <a:t>COLLEGES AND </a:t>
            </a:r>
          </a:p>
          <a:p>
            <a:pPr algn="just"/>
            <a:r>
              <a:rPr lang="en-US" sz="2450" dirty="0" smtClean="0">
                <a:latin typeface="Adobe Fan Heiti Std B" pitchFamily="34" charset="-128"/>
                <a:ea typeface="Adobe Fan Heiti Std B" pitchFamily="34" charset="-128"/>
              </a:rPr>
              <a:t>UNIVERSITIES</a:t>
            </a:r>
            <a:endParaRPr lang="en-US" sz="2450" dirty="0">
              <a:latin typeface="Adobe Fan Heiti Std B" pitchFamily="34" charset="-128"/>
              <a:ea typeface="Adobe Fan Heiti Std B" pitchFamily="34" charset="-128"/>
            </a:endParaRPr>
          </a:p>
          <a:p>
            <a:endParaRPr lang="en-US" dirty="0"/>
          </a:p>
        </p:txBody>
      </p:sp>
      <p:sp>
        <p:nvSpPr>
          <p:cNvPr id="16" name="TextBox 15"/>
          <p:cNvSpPr txBox="1"/>
          <p:nvPr/>
        </p:nvSpPr>
        <p:spPr>
          <a:xfrm>
            <a:off x="6934200" y="5119250"/>
            <a:ext cx="1981200" cy="584775"/>
          </a:xfrm>
          <a:prstGeom prst="rect">
            <a:avLst/>
          </a:prstGeom>
          <a:noFill/>
        </p:spPr>
        <p:txBody>
          <a:bodyPr wrap="square" rtlCol="0">
            <a:spAutoFit/>
          </a:bodyPr>
          <a:lstStyle/>
          <a:p>
            <a:r>
              <a:rPr lang="en-US" sz="3200" dirty="0" smtClean="0">
                <a:latin typeface="Adobe Gothic Std B" pitchFamily="34" charset="-128"/>
                <a:ea typeface="Adobe Gothic Std B" pitchFamily="34" charset="-128"/>
              </a:rPr>
              <a:t>IN IDAHO</a:t>
            </a:r>
            <a:endParaRPr lang="en-US" sz="3200" dirty="0">
              <a:latin typeface="Adobe Gothic Std B" pitchFamily="34" charset="-128"/>
              <a:ea typeface="Adobe Gothic Std B" pitchFamily="34" charset="-128"/>
            </a:endParaRPr>
          </a:p>
        </p:txBody>
      </p:sp>
      <p:sp>
        <p:nvSpPr>
          <p:cNvPr id="17" name="TextBox 16"/>
          <p:cNvSpPr txBox="1"/>
          <p:nvPr/>
        </p:nvSpPr>
        <p:spPr>
          <a:xfrm>
            <a:off x="6934200" y="5444294"/>
            <a:ext cx="1994457" cy="1154162"/>
          </a:xfrm>
          <a:prstGeom prst="rect">
            <a:avLst/>
          </a:prstGeom>
          <a:noFill/>
        </p:spPr>
        <p:txBody>
          <a:bodyPr wrap="none" rtlCol="0">
            <a:spAutoFit/>
          </a:bodyPr>
          <a:lstStyle/>
          <a:p>
            <a:r>
              <a:rPr lang="en-US" sz="6900" dirty="0" smtClean="0">
                <a:latin typeface="Adobe Gothic Std B" pitchFamily="34" charset="-128"/>
                <a:ea typeface="Adobe Gothic Std B" pitchFamily="34" charset="-128"/>
              </a:rPr>
              <a:t>84%</a:t>
            </a:r>
            <a:endParaRPr lang="en-US" sz="6900" dirty="0">
              <a:latin typeface="Adobe Gothic Std B" pitchFamily="34" charset="-128"/>
              <a:ea typeface="Adobe Gothic Std B" pitchFamily="34" charset="-128"/>
            </a:endParaRPr>
          </a:p>
        </p:txBody>
      </p:sp>
      <p:sp>
        <p:nvSpPr>
          <p:cNvPr id="18" name="TextBox 17"/>
          <p:cNvSpPr txBox="1"/>
          <p:nvPr/>
        </p:nvSpPr>
        <p:spPr>
          <a:xfrm>
            <a:off x="1371600" y="5145120"/>
            <a:ext cx="1981200" cy="400110"/>
          </a:xfrm>
          <a:prstGeom prst="rect">
            <a:avLst/>
          </a:prstGeom>
          <a:noFill/>
        </p:spPr>
        <p:txBody>
          <a:bodyPr wrap="square" rtlCol="0">
            <a:spAutoFit/>
          </a:bodyPr>
          <a:lstStyle/>
          <a:p>
            <a:r>
              <a:rPr lang="en-US" sz="2000" dirty="0" smtClean="0">
                <a:latin typeface="Adobe Gothic Std B" pitchFamily="34" charset="-128"/>
                <a:ea typeface="Adobe Gothic Std B" pitchFamily="34" charset="-128"/>
              </a:rPr>
              <a:t>OUT OF STATE</a:t>
            </a:r>
            <a:endParaRPr lang="en-US" sz="2000" dirty="0">
              <a:latin typeface="Adobe Gothic Std B" pitchFamily="34" charset="-128"/>
              <a:ea typeface="Adobe Gothic Std B" pitchFamily="34" charset="-128"/>
            </a:endParaRPr>
          </a:p>
        </p:txBody>
      </p:sp>
      <p:sp>
        <p:nvSpPr>
          <p:cNvPr id="19" name="TextBox 18"/>
          <p:cNvSpPr txBox="1"/>
          <p:nvPr/>
        </p:nvSpPr>
        <p:spPr>
          <a:xfrm>
            <a:off x="1371600" y="5345175"/>
            <a:ext cx="1915909" cy="1107996"/>
          </a:xfrm>
          <a:prstGeom prst="rect">
            <a:avLst/>
          </a:prstGeom>
          <a:noFill/>
        </p:spPr>
        <p:txBody>
          <a:bodyPr wrap="none" rtlCol="0">
            <a:spAutoFit/>
          </a:bodyPr>
          <a:lstStyle/>
          <a:p>
            <a:r>
              <a:rPr lang="en-US" sz="6600" dirty="0" smtClean="0">
                <a:latin typeface="Adobe Gothic Std B" pitchFamily="34" charset="-128"/>
                <a:ea typeface="Adobe Gothic Std B" pitchFamily="34" charset="-128"/>
              </a:rPr>
              <a:t>16%</a:t>
            </a:r>
            <a:endParaRPr lang="en-US" sz="66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849561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700881"/>
            <a:ext cx="6934200" cy="731838"/>
          </a:xfrm>
        </p:spPr>
        <p:txBody>
          <a:bodyPr>
            <a:normAutofit/>
          </a:bodyPr>
          <a:lstStyle/>
          <a:p>
            <a:pPr algn="l"/>
            <a:r>
              <a:rPr lang="en-US" sz="1700" dirty="0" smtClean="0">
                <a:solidFill>
                  <a:schemeClr val="bg1"/>
                </a:solidFill>
                <a:latin typeface="Adobe Gothic Std B" pitchFamily="34" charset="-128"/>
                <a:ea typeface="Adobe Gothic Std B" pitchFamily="34" charset="-128"/>
              </a:rPr>
              <a:t>COLLEGE APPLICATIONS AS REPORTED BY STUDENT SURVEYS</a:t>
            </a:r>
            <a:endParaRPr lang="en-US" sz="1700" dirty="0">
              <a:solidFill>
                <a:schemeClr val="bg1"/>
              </a:solidFill>
              <a:latin typeface="Adobe Gothic Std B" pitchFamily="34" charset="-128"/>
              <a:ea typeface="Adobe Gothic Std B" pitchFamily="34" charset="-128"/>
            </a:endParaRPr>
          </a:p>
        </p:txBody>
      </p:sp>
      <p:sp>
        <p:nvSpPr>
          <p:cNvPr id="3" name="TextBox 2"/>
          <p:cNvSpPr txBox="1"/>
          <p:nvPr/>
        </p:nvSpPr>
        <p:spPr>
          <a:xfrm rot="16200000">
            <a:off x="96156" y="2984108"/>
            <a:ext cx="1734770"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SNAPSHOT 2013</a:t>
            </a:r>
            <a:endParaRPr lang="en-US" sz="1600" b="1" dirty="0">
              <a:latin typeface="Adobe Gothic Std B" pitchFamily="34" charset="-128"/>
              <a:ea typeface="Adobe Gothic Std B" pitchFamily="34" charset="-128"/>
            </a:endParaRPr>
          </a:p>
        </p:txBody>
      </p:sp>
      <p:sp>
        <p:nvSpPr>
          <p:cNvPr id="9" name="TextBox 8"/>
          <p:cNvSpPr txBox="1"/>
          <p:nvPr/>
        </p:nvSpPr>
        <p:spPr>
          <a:xfrm>
            <a:off x="1883229" y="1570419"/>
            <a:ext cx="3456395" cy="715581"/>
          </a:xfrm>
          <a:prstGeom prst="rect">
            <a:avLst/>
          </a:prstGeom>
          <a:noFill/>
        </p:spPr>
        <p:txBody>
          <a:bodyPr wrap="none" rtlCol="0">
            <a:spAutoFit/>
          </a:bodyPr>
          <a:lstStyle/>
          <a:p>
            <a:r>
              <a:rPr lang="en-US" sz="2250" dirty="0" smtClean="0">
                <a:latin typeface="Adobe Fan Heiti Std B" pitchFamily="34" charset="-128"/>
                <a:ea typeface="Adobe Fan Heiti Std B" pitchFamily="34" charset="-128"/>
              </a:rPr>
              <a:t>APPLICATIONS WENT TO:</a:t>
            </a:r>
            <a:endParaRPr lang="en-US" sz="2250" dirty="0">
              <a:latin typeface="Adobe Fan Heiti Std B" pitchFamily="34" charset="-128"/>
              <a:ea typeface="Adobe Fan Heiti Std B" pitchFamily="34" charset="-128"/>
            </a:endParaRPr>
          </a:p>
          <a:p>
            <a:endParaRPr lang="en-US" dirty="0"/>
          </a:p>
        </p:txBody>
      </p:sp>
      <p:sp>
        <p:nvSpPr>
          <p:cNvPr id="11" name="TextBox 10"/>
          <p:cNvSpPr txBox="1"/>
          <p:nvPr/>
        </p:nvSpPr>
        <p:spPr>
          <a:xfrm>
            <a:off x="1883229" y="2057400"/>
            <a:ext cx="2122697" cy="1446550"/>
          </a:xfrm>
          <a:prstGeom prst="rect">
            <a:avLst/>
          </a:prstGeom>
          <a:noFill/>
        </p:spPr>
        <p:txBody>
          <a:bodyPr wrap="none" rtlCol="0">
            <a:spAutoFit/>
          </a:bodyPr>
          <a:lstStyle/>
          <a:p>
            <a:r>
              <a:rPr lang="en-US" sz="8800" dirty="0" smtClean="0">
                <a:latin typeface="Adobe Gothic Std B" pitchFamily="34" charset="-128"/>
                <a:ea typeface="Adobe Gothic Std B" pitchFamily="34" charset="-128"/>
              </a:rPr>
              <a:t>136</a:t>
            </a:r>
          </a:p>
        </p:txBody>
      </p:sp>
      <p:sp>
        <p:nvSpPr>
          <p:cNvPr id="12" name="TextBox 11"/>
          <p:cNvSpPr txBox="1"/>
          <p:nvPr/>
        </p:nvSpPr>
        <p:spPr>
          <a:xfrm>
            <a:off x="3995040" y="2159004"/>
            <a:ext cx="3396360" cy="1354217"/>
          </a:xfrm>
          <a:prstGeom prst="rect">
            <a:avLst/>
          </a:prstGeom>
          <a:noFill/>
        </p:spPr>
        <p:txBody>
          <a:bodyPr wrap="square" rtlCol="0">
            <a:spAutoFit/>
          </a:bodyPr>
          <a:lstStyle/>
          <a:p>
            <a:r>
              <a:rPr lang="en-US" sz="2800" dirty="0" smtClean="0">
                <a:latin typeface="Adobe Fan Heiti Std B" pitchFamily="34" charset="-128"/>
                <a:ea typeface="Adobe Fan Heiti Std B" pitchFamily="34" charset="-128"/>
              </a:rPr>
              <a:t>POSTSECONDARY</a:t>
            </a:r>
          </a:p>
          <a:p>
            <a:r>
              <a:rPr lang="en-US" sz="3600" dirty="0" smtClean="0">
                <a:latin typeface="Adobe Fan Heiti Std B" pitchFamily="34" charset="-128"/>
                <a:ea typeface="Adobe Fan Heiti Std B" pitchFamily="34" charset="-128"/>
              </a:rPr>
              <a:t>INSTITUTIONS</a:t>
            </a:r>
            <a:endParaRPr lang="en-US" sz="3600" dirty="0">
              <a:latin typeface="Adobe Fan Heiti Std B" pitchFamily="34" charset="-128"/>
              <a:ea typeface="Adobe Fan Heiti Std B" pitchFamily="34" charset="-128"/>
            </a:endParaRPr>
          </a:p>
          <a:p>
            <a:endParaRPr lang="en-US" dirty="0"/>
          </a:p>
        </p:txBody>
      </p:sp>
      <p:graphicFrame>
        <p:nvGraphicFramePr>
          <p:cNvPr id="15" name="Chart 14"/>
          <p:cNvGraphicFramePr/>
          <p:nvPr>
            <p:extLst>
              <p:ext uri="{D42A27DB-BD31-4B8C-83A1-F6EECF244321}">
                <p14:modId xmlns:p14="http://schemas.microsoft.com/office/powerpoint/2010/main" val="1723892444"/>
              </p:ext>
            </p:extLst>
          </p:nvPr>
        </p:nvGraphicFramePr>
        <p:xfrm>
          <a:off x="1447800" y="3352800"/>
          <a:ext cx="76962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1029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8" name="Rectangle 7"/>
          <p:cNvSpPr/>
          <p:nvPr/>
        </p:nvSpPr>
        <p:spPr>
          <a:xfrm>
            <a:off x="1905000" y="762000"/>
            <a:ext cx="6477000" cy="609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715962"/>
            <a:ext cx="6934200" cy="731838"/>
          </a:xfrm>
        </p:spPr>
        <p:txBody>
          <a:bodyPr>
            <a:normAutofit/>
          </a:bodyPr>
          <a:lstStyle/>
          <a:p>
            <a:pPr algn="l"/>
            <a:r>
              <a:rPr lang="en-US" sz="1800" dirty="0" smtClean="0">
                <a:solidFill>
                  <a:schemeClr val="bg1"/>
                </a:solidFill>
                <a:latin typeface="Adobe Gothic Std B" pitchFamily="34" charset="-128"/>
                <a:ea typeface="Adobe Gothic Std B" pitchFamily="34" charset="-128"/>
              </a:rPr>
              <a:t>STUDENTS ARE DISCUSSING THEIR PLANS WITH PARENTS</a:t>
            </a:r>
            <a:endParaRPr lang="en-US" sz="1800" dirty="0">
              <a:solidFill>
                <a:schemeClr val="bg1"/>
              </a:solidFill>
              <a:latin typeface="Adobe Gothic Std B" pitchFamily="34" charset="-128"/>
              <a:ea typeface="Adobe Gothic Std B" pitchFamily="34" charset="-128"/>
            </a:endParaRPr>
          </a:p>
        </p:txBody>
      </p:sp>
      <p:sp>
        <p:nvSpPr>
          <p:cNvPr id="3" name="TextBox 2"/>
          <p:cNvSpPr txBox="1"/>
          <p:nvPr/>
        </p:nvSpPr>
        <p:spPr>
          <a:xfrm rot="16200000">
            <a:off x="349431" y="2984108"/>
            <a:ext cx="1228221"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2013 DATA</a:t>
            </a:r>
            <a:endParaRPr lang="en-US" sz="1600" b="1" dirty="0">
              <a:latin typeface="Adobe Gothic Std B" pitchFamily="34" charset="-128"/>
              <a:ea typeface="Adobe Gothic Std B" pitchFamily="34" charset="-128"/>
            </a:endParaRPr>
          </a:p>
        </p:txBody>
      </p:sp>
      <p:sp>
        <p:nvSpPr>
          <p:cNvPr id="7" name="TextBox 6"/>
          <p:cNvSpPr txBox="1"/>
          <p:nvPr/>
        </p:nvSpPr>
        <p:spPr>
          <a:xfrm>
            <a:off x="1447800" y="1538205"/>
            <a:ext cx="7239000" cy="6247864"/>
          </a:xfrm>
          <a:prstGeom prst="rect">
            <a:avLst/>
          </a:prstGeom>
          <a:noFill/>
        </p:spPr>
        <p:txBody>
          <a:bodyPr wrap="square" rtlCol="0">
            <a:spAutoFit/>
          </a:bodyPr>
          <a:lstStyle/>
          <a:p>
            <a:pPr marL="285750" indent="-285750" algn="just">
              <a:buFont typeface="Arial" panose="020B0604020202020204" pitchFamily="34" charset="0"/>
              <a:buChar char="•"/>
            </a:pPr>
            <a:r>
              <a:rPr lang="en-US" sz="4000" dirty="0" smtClean="0">
                <a:latin typeface="Adobe Fan Heiti Std B" pitchFamily="34" charset="-128"/>
                <a:ea typeface="Adobe Fan Heiti Std B" pitchFamily="34" charset="-128"/>
              </a:rPr>
              <a:t>82% have discussed applying for college.</a:t>
            </a:r>
          </a:p>
          <a:p>
            <a:pPr marL="285750" indent="-285750" algn="just">
              <a:buFont typeface="Arial" panose="020B0604020202020204" pitchFamily="34" charset="0"/>
              <a:buChar char="•"/>
            </a:pPr>
            <a:endParaRPr lang="en-US" sz="4000" dirty="0">
              <a:latin typeface="Adobe Fan Heiti Std B" pitchFamily="34" charset="-128"/>
              <a:ea typeface="Adobe Fan Heiti Std B" pitchFamily="34" charset="-128"/>
            </a:endParaRPr>
          </a:p>
          <a:p>
            <a:pPr marL="285750" indent="-285750" algn="just">
              <a:buFont typeface="Arial" panose="020B0604020202020204" pitchFamily="34" charset="0"/>
              <a:buChar char="•"/>
            </a:pPr>
            <a:r>
              <a:rPr lang="en-US" sz="4000" dirty="0" smtClean="0">
                <a:latin typeface="Adobe Fan Heiti Std B" pitchFamily="34" charset="-128"/>
                <a:ea typeface="Adobe Fan Heiti Std B" pitchFamily="34" charset="-128"/>
              </a:rPr>
              <a:t>57% have discussed applying for financial aid.</a:t>
            </a:r>
          </a:p>
          <a:p>
            <a:pPr marL="285750" indent="-285750" algn="just">
              <a:buFont typeface="Arial" panose="020B0604020202020204" pitchFamily="34" charset="0"/>
              <a:buChar char="•"/>
            </a:pPr>
            <a:endParaRPr lang="en-US" sz="4000" dirty="0" smtClean="0">
              <a:latin typeface="Adobe Fan Heiti Std B" pitchFamily="34" charset="-128"/>
              <a:ea typeface="Adobe Fan Heiti Std B" pitchFamily="34" charset="-128"/>
            </a:endParaRPr>
          </a:p>
          <a:p>
            <a:pPr marL="285750" indent="-285750" algn="just">
              <a:buFont typeface="Arial" panose="020B0604020202020204" pitchFamily="34" charset="0"/>
              <a:buChar char="•"/>
            </a:pPr>
            <a:r>
              <a:rPr lang="en-US" sz="4000" dirty="0" smtClean="0">
                <a:latin typeface="Adobe Fan Heiti Std B" pitchFamily="34" charset="-128"/>
                <a:ea typeface="Adobe Fan Heiti Std B" pitchFamily="34" charset="-128"/>
              </a:rPr>
              <a:t>54% discussed College Application Week.</a:t>
            </a:r>
          </a:p>
          <a:p>
            <a:pPr marL="285750" indent="-285750" algn="just">
              <a:buFont typeface="Arial" panose="020B0604020202020204" pitchFamily="34" charset="0"/>
              <a:buChar char="•"/>
            </a:pPr>
            <a:endParaRPr lang="en-US" sz="4000" dirty="0" smtClean="0">
              <a:latin typeface="Adobe Gothic Std B" pitchFamily="34" charset="-128"/>
              <a:ea typeface="Adobe Gothic Std B" pitchFamily="34" charset="-128"/>
            </a:endParaRPr>
          </a:p>
          <a:p>
            <a:pPr marL="285750" indent="-285750" algn="just">
              <a:buFont typeface="Arial" panose="020B0604020202020204" pitchFamily="34" charset="0"/>
              <a:buChar char="•"/>
            </a:pPr>
            <a:endParaRPr lang="en-US" sz="40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411922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59805" y="1279157"/>
            <a:ext cx="6040582" cy="4511793"/>
          </a:xfrm>
          <a:prstGeom prst="rect">
            <a:avLst/>
          </a:prstGeom>
        </p:spPr>
      </p:pic>
      <p:pic>
        <p:nvPicPr>
          <p:cNvPr id="1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905000" cy="7070107"/>
          </a:xfrm>
          <a:prstGeom prst="rect">
            <a:avLst/>
          </a:prstGeom>
        </p:spPr>
      </p:pic>
      <p:sp>
        <p:nvSpPr>
          <p:cNvPr id="15" name="TextBox 14"/>
          <p:cNvSpPr txBox="1"/>
          <p:nvPr/>
        </p:nvSpPr>
        <p:spPr>
          <a:xfrm>
            <a:off x="457200" y="2819400"/>
            <a:ext cx="861774" cy="2133600"/>
          </a:xfrm>
          <a:prstGeom prst="rect">
            <a:avLst/>
          </a:prstGeom>
          <a:noFill/>
        </p:spPr>
        <p:txBody>
          <a:bodyPr vert="vert270" wrap="square" rtlCol="0">
            <a:spAutoFit/>
          </a:bodyPr>
          <a:lstStyle/>
          <a:p>
            <a:r>
              <a:rPr lang="en-US" sz="4400" dirty="0" smtClean="0"/>
              <a:t>Banner</a:t>
            </a:r>
            <a:endParaRPr lang="en-US" sz="4400" dirty="0"/>
          </a:p>
        </p:txBody>
      </p:sp>
    </p:spTree>
    <p:extLst>
      <p:ext uri="{BB962C8B-B14F-4D97-AF65-F5344CB8AC3E}">
        <p14:creationId xmlns:p14="http://schemas.microsoft.com/office/powerpoint/2010/main" val="1039878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2" name="Title 1"/>
          <p:cNvSpPr>
            <a:spLocks noGrp="1"/>
          </p:cNvSpPr>
          <p:nvPr>
            <p:ph type="title"/>
          </p:nvPr>
        </p:nvSpPr>
        <p:spPr>
          <a:xfrm>
            <a:off x="1905000" y="715962"/>
            <a:ext cx="6934200" cy="731838"/>
          </a:xfrm>
        </p:spPr>
        <p:txBody>
          <a:bodyPr>
            <a:normAutofit/>
          </a:bodyPr>
          <a:lstStyle/>
          <a:p>
            <a:pPr algn="l"/>
            <a:r>
              <a:rPr lang="en-US" sz="1800" dirty="0" smtClean="0">
                <a:solidFill>
                  <a:schemeClr val="bg1"/>
                </a:solidFill>
                <a:latin typeface="Adobe Gothic Std B" pitchFamily="34" charset="-128"/>
                <a:ea typeface="Adobe Gothic Std B" pitchFamily="34" charset="-128"/>
              </a:rPr>
              <a:t>Enter Text Here</a:t>
            </a:r>
            <a:endParaRPr lang="en-US" sz="1800" dirty="0">
              <a:solidFill>
                <a:schemeClr val="bg1"/>
              </a:solidFill>
              <a:latin typeface="Adobe Gothic Std B" pitchFamily="34" charset="-128"/>
              <a:ea typeface="Adobe Gothic Std B" pitchFamily="34" charset="-128"/>
            </a:endParaRPr>
          </a:p>
        </p:txBody>
      </p:sp>
      <p:sp>
        <p:nvSpPr>
          <p:cNvPr id="3" name="TextBox 2"/>
          <p:cNvSpPr txBox="1"/>
          <p:nvPr/>
        </p:nvSpPr>
        <p:spPr>
          <a:xfrm rot="16200000">
            <a:off x="-15221" y="3305567"/>
            <a:ext cx="1917513" cy="830997"/>
          </a:xfrm>
          <a:prstGeom prst="rect">
            <a:avLst/>
          </a:prstGeom>
          <a:noFill/>
        </p:spPr>
        <p:txBody>
          <a:bodyPr wrap="none" rtlCol="0">
            <a:spAutoFit/>
          </a:bodyPr>
          <a:lstStyle/>
          <a:p>
            <a:r>
              <a:rPr lang="en-US" sz="4800" b="1" dirty="0" smtClean="0">
                <a:latin typeface="Adobe Gothic Std B" pitchFamily="34" charset="-128"/>
                <a:ea typeface="Adobe Gothic Std B" pitchFamily="34" charset="-128"/>
              </a:rPr>
              <a:t>Poster</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55555" y="1016245"/>
            <a:ext cx="6301162" cy="4725872"/>
          </a:xfrm>
          <a:prstGeom prst="rect">
            <a:avLst/>
          </a:prstGeom>
        </p:spPr>
      </p:pic>
    </p:spTree>
    <p:extLst>
      <p:ext uri="{BB962C8B-B14F-4D97-AF65-F5344CB8AC3E}">
        <p14:creationId xmlns:p14="http://schemas.microsoft.com/office/powerpoint/2010/main" val="3116498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0"/>
            <a:ext cx="1905000" cy="7070107"/>
          </a:xfrm>
        </p:spPr>
      </p:pic>
      <p:sp>
        <p:nvSpPr>
          <p:cNvPr id="3" name="TextBox 2"/>
          <p:cNvSpPr txBox="1"/>
          <p:nvPr/>
        </p:nvSpPr>
        <p:spPr>
          <a:xfrm rot="16200000">
            <a:off x="448818" y="2984108"/>
            <a:ext cx="1029449" cy="338554"/>
          </a:xfrm>
          <a:prstGeom prst="rect">
            <a:avLst/>
          </a:prstGeom>
          <a:noFill/>
        </p:spPr>
        <p:txBody>
          <a:bodyPr wrap="none" rtlCol="0">
            <a:spAutoFit/>
          </a:bodyPr>
          <a:lstStyle/>
          <a:p>
            <a:r>
              <a:rPr lang="en-US" sz="1600" b="1" dirty="0" smtClean="0">
                <a:latin typeface="Adobe Gothic Std B" pitchFamily="34" charset="-128"/>
                <a:ea typeface="Adobe Gothic Std B" pitchFamily="34" charset="-128"/>
              </a:rPr>
              <a:t>Text here</a:t>
            </a:r>
            <a:endParaRPr lang="en-US" sz="1600" b="1" dirty="0">
              <a:latin typeface="Adobe Gothic Std B" pitchFamily="34" charset="-128"/>
              <a:ea typeface="Adobe Gothic Std B" pitchFamily="34" charset="-128"/>
            </a:endParaRPr>
          </a:p>
        </p:txBody>
      </p:sp>
      <p:pic>
        <p:nvPicPr>
          <p:cNvPr id="4" name="Picture 3"/>
          <p:cNvPicPr>
            <a:picLocks noChangeAspect="1"/>
          </p:cNvPicPr>
          <p:nvPr/>
        </p:nvPicPr>
        <p:blipFill>
          <a:blip r:embed="rId4"/>
          <a:stretch>
            <a:fillRect/>
          </a:stretch>
        </p:blipFill>
        <p:spPr>
          <a:xfrm>
            <a:off x="2133600" y="304800"/>
            <a:ext cx="2316681" cy="1005927"/>
          </a:xfrm>
          <a:prstGeom prst="rect">
            <a:avLst/>
          </a:prstGeom>
        </p:spPr>
      </p:pic>
      <p:pic>
        <p:nvPicPr>
          <p:cNvPr id="10" name="Picture 9"/>
          <p:cNvPicPr>
            <a:picLocks noChangeAspect="1"/>
          </p:cNvPicPr>
          <p:nvPr/>
        </p:nvPicPr>
        <p:blipFill>
          <a:blip r:embed="rId5"/>
          <a:stretch>
            <a:fillRect/>
          </a:stretch>
        </p:blipFill>
        <p:spPr>
          <a:xfrm>
            <a:off x="2133600" y="1411529"/>
            <a:ext cx="6248400" cy="5264654"/>
          </a:xfrm>
          <a:prstGeom prst="rect">
            <a:avLst/>
          </a:prstGeom>
        </p:spPr>
      </p:pic>
    </p:spTree>
    <p:extLst>
      <p:ext uri="{BB962C8B-B14F-4D97-AF65-F5344CB8AC3E}">
        <p14:creationId xmlns:p14="http://schemas.microsoft.com/office/powerpoint/2010/main" val="3556827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p:spPr>
        <p:txBody>
          <a:bodyPr/>
          <a:lstStyle/>
          <a:p>
            <a:r>
              <a:rPr lang="en-US" dirty="0" smtClean="0"/>
              <a:t>Create excitement!</a:t>
            </a:r>
            <a:endParaRPr lang="en-US" dirty="0"/>
          </a:p>
        </p:txBody>
      </p:sp>
      <p:pic>
        <p:nvPicPr>
          <p:cNvPr id="4" name="Content Placeholder 3" descr="T:\Academic Affairs\Application Week Planning\Photos ICAW2013\SouthFreemontHighSchoo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33292"/>
            <a:ext cx="5943600" cy="4459778"/>
          </a:xfrm>
          <a:prstGeom prst="rect">
            <a:avLst/>
          </a:prstGeom>
          <a:noFill/>
          <a:ln>
            <a:noFill/>
          </a:ln>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905000" cy="7070107"/>
          </a:xfrm>
          <a:prstGeom prst="rect">
            <a:avLst/>
          </a:prstGeom>
        </p:spPr>
      </p:pic>
      <p:sp>
        <p:nvSpPr>
          <p:cNvPr id="6" name="Title 1"/>
          <p:cNvSpPr txBox="1">
            <a:spLocks/>
          </p:cNvSpPr>
          <p:nvPr/>
        </p:nvSpPr>
        <p:spPr>
          <a:xfrm>
            <a:off x="1905000" y="715962"/>
            <a:ext cx="6934200" cy="731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smtClean="0">
                <a:solidFill>
                  <a:schemeClr val="bg1"/>
                </a:solidFill>
                <a:latin typeface="Adobe Gothic Std B" pitchFamily="34" charset="-128"/>
                <a:ea typeface="Adobe Gothic Std B" pitchFamily="34" charset="-128"/>
              </a:rPr>
              <a:t>Enter Text Here</a:t>
            </a:r>
            <a:endParaRPr lang="en-US" sz="1800" dirty="0">
              <a:solidFill>
                <a:schemeClr val="bg1"/>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3771933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rmAutofit fontScale="90000"/>
          </a:bodyPr>
          <a:lstStyle/>
          <a:p>
            <a:pPr algn="ctr"/>
            <a:r>
              <a:rPr lang="en-US" sz="4400" b="1" dirty="0" smtClean="0">
                <a:latin typeface="+mn-lt"/>
                <a:cs typeface="Lucida Sans" panose="020B0602030504020204" pitchFamily="34" charset="0"/>
              </a:rPr>
              <a:t>Education and Training Pay</a:t>
            </a:r>
            <a:r>
              <a:rPr lang="en-US" dirty="0" smtClean="0">
                <a:latin typeface="+mn-lt"/>
                <a:cs typeface="Lucida Sans" panose="020B0602030504020204" pitchFamily="34" charset="0"/>
              </a:rPr>
              <a:t/>
            </a:r>
            <a:br>
              <a:rPr lang="en-US" dirty="0" smtClean="0">
                <a:latin typeface="+mn-lt"/>
                <a:cs typeface="Lucida Sans" panose="020B0602030504020204" pitchFamily="34" charset="0"/>
              </a:rPr>
            </a:br>
            <a:r>
              <a:rPr lang="en-US" sz="2400" dirty="0" smtClean="0">
                <a:latin typeface="+mn-lt"/>
                <a:cs typeface="Lucida Sans" panose="020B0602030504020204" pitchFamily="34" charset="0"/>
              </a:rPr>
              <a:t>A College Education’s Return on Investment (ROI) </a:t>
            </a:r>
            <a:br>
              <a:rPr lang="en-US" sz="2400" dirty="0" smtClean="0">
                <a:latin typeface="+mn-lt"/>
                <a:cs typeface="Lucida Sans" panose="020B0602030504020204" pitchFamily="34" charset="0"/>
              </a:rPr>
            </a:br>
            <a:r>
              <a:rPr lang="en-US" sz="2400" dirty="0" smtClean="0">
                <a:latin typeface="+mn-lt"/>
                <a:cs typeface="Lucida Sans" panose="020B0602030504020204" pitchFamily="34" charset="0"/>
              </a:rPr>
              <a:t>in Idaho</a:t>
            </a:r>
            <a:endParaRPr lang="en-US" dirty="0">
              <a:latin typeface="+mn-lt"/>
              <a:cs typeface="Lucida Sans" panose="020B0602030504020204" pitchFamily="34" charset="0"/>
            </a:endParaRPr>
          </a:p>
        </p:txBody>
      </p:sp>
      <p:graphicFrame>
        <p:nvGraphicFramePr>
          <p:cNvPr id="4" name="Chart 3"/>
          <p:cNvGraphicFramePr>
            <a:graphicFrameLocks/>
          </p:cNvGraphicFramePr>
          <p:nvPr>
            <p:extLst/>
          </p:nvPr>
        </p:nvGraphicFramePr>
        <p:xfrm>
          <a:off x="685800" y="1676400"/>
          <a:ext cx="7696200" cy="46177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6477000"/>
            <a:ext cx="7543800" cy="246221"/>
          </a:xfrm>
          <a:prstGeom prst="rect">
            <a:avLst/>
          </a:prstGeom>
          <a:noFill/>
        </p:spPr>
        <p:txBody>
          <a:bodyPr wrap="square" rtlCol="0">
            <a:spAutoFit/>
          </a:bodyPr>
          <a:lstStyle/>
          <a:p>
            <a:pPr algn="r" fontAlgn="base">
              <a:spcBef>
                <a:spcPct val="0"/>
              </a:spcBef>
              <a:spcAft>
                <a:spcPct val="0"/>
              </a:spcAft>
            </a:pPr>
            <a:r>
              <a:rPr lang="en-US" sz="1000" dirty="0" smtClean="0">
                <a:solidFill>
                  <a:prstClr val="black"/>
                </a:solidFill>
                <a:latin typeface="Arial" panose="020B0604020202020204" pitchFamily="34" charset="0"/>
                <a:cs typeface="Arial" panose="020B0604020202020204" pitchFamily="34" charset="0"/>
              </a:rPr>
              <a:t>Source:  Data analyzed from the Idaho Department of Labor and the National Center for Educational Statistics</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97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5300" y="1050032"/>
            <a:ext cx="8211500" cy="565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a:spLocks noGrp="1"/>
          </p:cNvSpPr>
          <p:nvPr>
            <p:ph type="title"/>
          </p:nvPr>
        </p:nvSpPr>
        <p:spPr>
          <a:xfrm>
            <a:off x="914400" y="0"/>
            <a:ext cx="7467600" cy="1143000"/>
          </a:xfrm>
        </p:spPr>
        <p:txBody>
          <a:bodyPr>
            <a:normAutofit fontScale="90000"/>
          </a:bodyPr>
          <a:lstStyle/>
          <a:p>
            <a:pPr algn="ctr"/>
            <a:r>
              <a:rPr lang="en-US" sz="4000" b="1" dirty="0" smtClean="0"/>
              <a:t>Post Recession 2007:  </a:t>
            </a:r>
            <a:br>
              <a:rPr lang="en-US" sz="4000" b="1" dirty="0" smtClean="0"/>
            </a:br>
            <a:r>
              <a:rPr lang="en-US" sz="3100" b="1" dirty="0" smtClean="0"/>
              <a:t>The Growth has been in college level jobs</a:t>
            </a:r>
            <a:endParaRPr lang="en-US" sz="3100" b="1" dirty="0"/>
          </a:p>
        </p:txBody>
      </p:sp>
    </p:spTree>
    <p:extLst>
      <p:ext uri="{BB962C8B-B14F-4D97-AF65-F5344CB8AC3E}">
        <p14:creationId xmlns:p14="http://schemas.microsoft.com/office/powerpoint/2010/main" val="4116521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Autofit/>
          </a:bodyPr>
          <a:lstStyle/>
          <a:p>
            <a:pPr algn="ctr"/>
            <a:r>
              <a:rPr lang="en-US" sz="4000" b="1" dirty="0" smtClean="0"/>
              <a:t>Idaho Business for Education (IBE) Study</a:t>
            </a:r>
            <a:endParaRPr lang="en-US" sz="4000" b="1" dirty="0"/>
          </a:p>
        </p:txBody>
      </p:sp>
      <p:sp>
        <p:nvSpPr>
          <p:cNvPr id="3" name="Content Placeholder 2"/>
          <p:cNvSpPr>
            <a:spLocks noGrp="1"/>
          </p:cNvSpPr>
          <p:nvPr>
            <p:ph sz="quarter" idx="1"/>
          </p:nvPr>
        </p:nvSpPr>
        <p:spPr/>
        <p:txBody>
          <a:bodyPr/>
          <a:lstStyle/>
          <a:p>
            <a:r>
              <a:rPr lang="en-US" dirty="0" smtClean="0"/>
              <a:t>Data gathered in on-line survey</a:t>
            </a:r>
          </a:p>
          <a:p>
            <a:pPr lvl="1"/>
            <a:r>
              <a:rPr lang="en-US" dirty="0" smtClean="0"/>
              <a:t>466 respondents</a:t>
            </a:r>
          </a:p>
          <a:p>
            <a:pPr lvl="1"/>
            <a:r>
              <a:rPr lang="en-US" dirty="0" smtClean="0"/>
              <a:t>26 organizations</a:t>
            </a:r>
          </a:p>
          <a:p>
            <a:pPr lvl="1"/>
            <a:endParaRPr lang="en-US" dirty="0" smtClean="0"/>
          </a:p>
          <a:p>
            <a:r>
              <a:rPr lang="en-US" dirty="0" smtClean="0"/>
              <a:t>61 percent of jobs by 2018 will require postsecondary credentials </a:t>
            </a:r>
          </a:p>
        </p:txBody>
      </p:sp>
    </p:spTree>
    <p:extLst>
      <p:ext uri="{BB962C8B-B14F-4D97-AF65-F5344CB8AC3E}">
        <p14:creationId xmlns:p14="http://schemas.microsoft.com/office/powerpoint/2010/main" val="3671342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7" name="Chart 6"/>
          <p:cNvGraphicFramePr>
            <a:graphicFrameLocks noGrp="1"/>
          </p:cNvGraphicFramePr>
          <p:nvPr>
            <p:extLst/>
          </p:nvPr>
        </p:nvGraphicFramePr>
        <p:xfrm>
          <a:off x="1333407" y="1287210"/>
          <a:ext cx="6493913" cy="4713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068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8610600" cy="944562"/>
          </a:xfrm>
        </p:spPr>
        <p:txBody>
          <a:bodyPr>
            <a:noAutofit/>
          </a:bodyPr>
          <a:lstStyle/>
          <a:p>
            <a:pPr algn="ctr"/>
            <a:r>
              <a:rPr lang="en-US" sz="4000" b="1" dirty="0" smtClean="0"/>
              <a:t>Demand for Certificates and Degrees is Keeping Up</a:t>
            </a:r>
            <a:endParaRPr lang="en-US" sz="4000" dirty="0">
              <a:ln w="18415" cmpd="sng">
                <a:solidFill>
                  <a:srgbClr val="FFFFFF"/>
                </a:solidFill>
                <a:prstDash val="solid"/>
              </a:ln>
              <a:solidFill>
                <a:srgbClr val="FFC000"/>
              </a:solidFill>
            </a:endParaRPr>
          </a:p>
        </p:txBody>
      </p:sp>
      <p:pic>
        <p:nvPicPr>
          <p:cNvPr id="1026" name="Picture 2"/>
          <p:cNvPicPr>
            <a:picLocks noChangeAspect="1" noChangeArrowheads="1"/>
          </p:cNvPicPr>
          <p:nvPr/>
        </p:nvPicPr>
        <p:blipFill>
          <a:blip r:embed="rId3" cstate="screen">
            <a:clrChange>
              <a:clrFrom>
                <a:srgbClr val="FDFDFD"/>
              </a:clrFrom>
              <a:clrTo>
                <a:srgbClr val="FDFDFD">
                  <a:alpha val="0"/>
                </a:srgbClr>
              </a:clrTo>
            </a:clrChange>
            <a:duotone>
              <a:schemeClr val="accent2">
                <a:shade val="45000"/>
                <a:satMod val="135000"/>
              </a:schemeClr>
              <a:prstClr val="white"/>
            </a:duotone>
          </a:blip>
          <a:srcRect t="4578" b="2892"/>
          <a:stretch>
            <a:fillRect/>
          </a:stretch>
        </p:blipFill>
        <p:spPr bwMode="auto">
          <a:xfrm>
            <a:off x="838200" y="1676400"/>
            <a:ext cx="7000875" cy="4876800"/>
          </a:xfrm>
          <a:prstGeom prst="rect">
            <a:avLst/>
          </a:prstGeom>
          <a:noFill/>
          <a:ln w="9525">
            <a:noFill/>
            <a:miter lim="800000"/>
            <a:headEnd/>
            <a:tailEnd/>
          </a:ln>
          <a:effectLst/>
        </p:spPr>
      </p:pic>
      <p:sp>
        <p:nvSpPr>
          <p:cNvPr id="7" name="Freeform 6"/>
          <p:cNvSpPr/>
          <p:nvPr/>
        </p:nvSpPr>
        <p:spPr>
          <a:xfrm>
            <a:off x="4632960" y="1531620"/>
            <a:ext cx="967740" cy="624840"/>
          </a:xfrm>
          <a:custGeom>
            <a:avLst/>
            <a:gdLst>
              <a:gd name="connsiteX0" fmla="*/ 967740 w 967740"/>
              <a:gd name="connsiteY0" fmla="*/ 0 h 624840"/>
              <a:gd name="connsiteX1" fmla="*/ 861060 w 967740"/>
              <a:gd name="connsiteY1" fmla="*/ 45720 h 624840"/>
              <a:gd name="connsiteX2" fmla="*/ 762000 w 967740"/>
              <a:gd name="connsiteY2" fmla="*/ 114300 h 624840"/>
              <a:gd name="connsiteX3" fmla="*/ 335280 w 967740"/>
              <a:gd name="connsiteY3" fmla="*/ 365760 h 624840"/>
              <a:gd name="connsiteX4" fmla="*/ 190500 w 967740"/>
              <a:gd name="connsiteY4" fmla="*/ 457200 h 624840"/>
              <a:gd name="connsiteX5" fmla="*/ 53340 w 967740"/>
              <a:gd name="connsiteY5" fmla="*/ 563880 h 624840"/>
              <a:gd name="connsiteX6" fmla="*/ 0 w 967740"/>
              <a:gd name="connsiteY6"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740" h="624840">
                <a:moveTo>
                  <a:pt x="967740" y="0"/>
                </a:moveTo>
                <a:cubicBezTo>
                  <a:pt x="940425" y="10926"/>
                  <a:pt x="879936" y="34566"/>
                  <a:pt x="861060" y="45720"/>
                </a:cubicBezTo>
                <a:cubicBezTo>
                  <a:pt x="826484" y="66151"/>
                  <a:pt x="797003" y="94611"/>
                  <a:pt x="762000" y="114300"/>
                </a:cubicBezTo>
                <a:cubicBezTo>
                  <a:pt x="169182" y="447760"/>
                  <a:pt x="752263" y="84297"/>
                  <a:pt x="335280" y="365760"/>
                </a:cubicBezTo>
                <a:cubicBezTo>
                  <a:pt x="287970" y="397694"/>
                  <a:pt x="238274" y="425963"/>
                  <a:pt x="190500" y="457200"/>
                </a:cubicBezTo>
                <a:cubicBezTo>
                  <a:pt x="146784" y="485784"/>
                  <a:pt x="89636" y="531854"/>
                  <a:pt x="53340" y="563880"/>
                </a:cubicBezTo>
                <a:cubicBezTo>
                  <a:pt x="8839" y="603145"/>
                  <a:pt x="15879" y="593082"/>
                  <a:pt x="0" y="62484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cxnSp>
        <p:nvCxnSpPr>
          <p:cNvPr id="11" name="Straight Connector 10"/>
          <p:cNvCxnSpPr/>
          <p:nvPr/>
        </p:nvCxnSpPr>
        <p:spPr>
          <a:xfrm rot="10800000" flipV="1">
            <a:off x="5867400" y="1676400"/>
            <a:ext cx="685800" cy="457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5791200" y="2057400"/>
            <a:ext cx="30480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ight Bracket 20"/>
          <p:cNvSpPr/>
          <p:nvPr/>
        </p:nvSpPr>
        <p:spPr>
          <a:xfrm>
            <a:off x="6781800" y="1752600"/>
            <a:ext cx="152400" cy="6858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sp>
        <p:nvSpPr>
          <p:cNvPr id="22" name="TextBox 21"/>
          <p:cNvSpPr txBox="1"/>
          <p:nvPr/>
        </p:nvSpPr>
        <p:spPr>
          <a:xfrm>
            <a:off x="7010400" y="1792069"/>
            <a:ext cx="1219200" cy="646331"/>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charset="0"/>
              </a:rPr>
              <a:t>Almost 20% gap</a:t>
            </a:r>
          </a:p>
        </p:txBody>
      </p:sp>
      <p:sp>
        <p:nvSpPr>
          <p:cNvPr id="23" name="Rectangle 22"/>
          <p:cNvSpPr/>
          <p:nvPr/>
        </p:nvSpPr>
        <p:spPr>
          <a:xfrm>
            <a:off x="6172200" y="1524000"/>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0" name="TextBox 9"/>
          <p:cNvSpPr txBox="1"/>
          <p:nvPr/>
        </p:nvSpPr>
        <p:spPr>
          <a:xfrm>
            <a:off x="6400800" y="2590800"/>
            <a:ext cx="2133600" cy="369332"/>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charset="0"/>
              </a:rPr>
              <a:t>Supply</a:t>
            </a:r>
            <a:endParaRPr lang="en-US" dirty="0">
              <a:solidFill>
                <a:prstClr val="black"/>
              </a:solidFill>
              <a:latin typeface="Arial" charset="0"/>
            </a:endParaRPr>
          </a:p>
        </p:txBody>
      </p:sp>
      <p:sp>
        <p:nvSpPr>
          <p:cNvPr id="12" name="TextBox 11"/>
          <p:cNvSpPr txBox="1"/>
          <p:nvPr/>
        </p:nvSpPr>
        <p:spPr>
          <a:xfrm>
            <a:off x="3733800" y="1676400"/>
            <a:ext cx="2133600" cy="369332"/>
          </a:xfrm>
          <a:prstGeom prst="rect">
            <a:avLst/>
          </a:prstGeom>
          <a:noFill/>
        </p:spPr>
        <p:txBody>
          <a:bodyPr wrap="square" rtlCol="0">
            <a:spAutoFit/>
          </a:bodyPr>
          <a:lstStyle/>
          <a:p>
            <a:pPr algn="r" fontAlgn="base">
              <a:spcBef>
                <a:spcPct val="0"/>
              </a:spcBef>
              <a:spcAft>
                <a:spcPct val="0"/>
              </a:spcAft>
            </a:pPr>
            <a:r>
              <a:rPr lang="en-US" dirty="0" smtClean="0">
                <a:solidFill>
                  <a:prstClr val="black"/>
                </a:solidFill>
                <a:latin typeface="Arial" charset="0"/>
              </a:rPr>
              <a:t>Demand</a:t>
            </a:r>
            <a:endParaRPr lang="en-US" dirty="0">
              <a:solidFill>
                <a:prstClr val="black"/>
              </a:solidFill>
              <a:latin typeface="Arial" charset="0"/>
            </a:endParaRPr>
          </a:p>
        </p:txBody>
      </p:sp>
    </p:spTree>
    <p:extLst>
      <p:ext uri="{BB962C8B-B14F-4D97-AF65-F5344CB8AC3E}">
        <p14:creationId xmlns:p14="http://schemas.microsoft.com/office/powerpoint/2010/main" val="6790765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76200"/>
            <a:ext cx="7467600" cy="1143000"/>
          </a:xfrm>
        </p:spPr>
        <p:txBody>
          <a:bodyPr>
            <a:normAutofit/>
          </a:bodyPr>
          <a:lstStyle/>
          <a:p>
            <a:pPr algn="ctr"/>
            <a:r>
              <a:rPr lang="en-US" sz="4000" b="1" dirty="0" smtClean="0"/>
              <a:t>60% Goal Progress</a:t>
            </a:r>
            <a:endParaRPr lang="en-US" sz="4000" b="1" dirty="0"/>
          </a:p>
        </p:txBody>
      </p:sp>
      <p:graphicFrame>
        <p:nvGraphicFramePr>
          <p:cNvPr id="8" name="Content Placeholder 7"/>
          <p:cNvGraphicFramePr>
            <a:graphicFrameLocks noGrp="1"/>
          </p:cNvGraphicFramePr>
          <p:nvPr>
            <p:ph sz="quarter" idx="1"/>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4"/>
          </p:nvPr>
        </p:nvSpPr>
        <p:spPr/>
        <p:txBody>
          <a:bodyPr/>
          <a:lstStyle/>
          <a:p>
            <a:pPr>
              <a:defRPr/>
            </a:pPr>
            <a:fld id="{ADB3C7F6-268E-48EC-AB56-4736F89AADF5}" type="datetime1">
              <a:rPr lang="en-US" smtClean="0">
                <a:solidFill>
                  <a:srgbClr val="E9E5DC"/>
                </a:solidFill>
              </a:rPr>
              <a:pPr>
                <a:defRPr/>
              </a:pPr>
              <a:t>10/7/2014</a:t>
            </a:fld>
            <a:endParaRPr lang="en-US" dirty="0">
              <a:solidFill>
                <a:srgbClr val="E9E5DC"/>
              </a:solidFill>
            </a:endParaRPr>
          </a:p>
        </p:txBody>
      </p:sp>
      <p:sp>
        <p:nvSpPr>
          <p:cNvPr id="5" name="Slide Number Placeholder 4"/>
          <p:cNvSpPr>
            <a:spLocks noGrp="1"/>
          </p:cNvSpPr>
          <p:nvPr>
            <p:ph type="sldNum" sz="quarter" idx="15"/>
          </p:nvPr>
        </p:nvSpPr>
        <p:spPr/>
        <p:txBody>
          <a:bodyPr/>
          <a:lstStyle/>
          <a:p>
            <a:pPr>
              <a:defRPr/>
            </a:pPr>
            <a:fld id="{28157AC5-3F34-48FD-B122-F7C92CB388C2}" type="slidenum">
              <a:rPr lang="en-US" smtClean="0">
                <a:solidFill>
                  <a:srgbClr val="E9E5DC"/>
                </a:solidFill>
              </a:rPr>
              <a:pPr>
                <a:defRPr/>
              </a:pPr>
              <a:t>9</a:t>
            </a:fld>
            <a:endParaRPr lang="en-US" dirty="0">
              <a:solidFill>
                <a:srgbClr val="E9E5DC"/>
              </a:solidFill>
            </a:endParaRPr>
          </a:p>
        </p:txBody>
      </p:sp>
    </p:spTree>
    <p:extLst>
      <p:ext uri="{BB962C8B-B14F-4D97-AF65-F5344CB8AC3E}">
        <p14:creationId xmlns:p14="http://schemas.microsoft.com/office/powerpoint/2010/main" val="3828304787"/>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10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1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2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3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4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5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6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7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8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2408</Words>
  <Application>Microsoft Office PowerPoint</Application>
  <PresentationFormat>On-screen Show (4:3)</PresentationFormat>
  <Paragraphs>346</Paragraphs>
  <Slides>39</Slides>
  <Notes>29</Notes>
  <HiddenSlides>0</HiddenSlides>
  <MMClips>0</MMClips>
  <ScaleCrop>false</ScaleCrop>
  <HeadingPairs>
    <vt:vector size="4" baseType="variant">
      <vt:variant>
        <vt:lpstr>Theme</vt:lpstr>
      </vt:variant>
      <vt:variant>
        <vt:i4>28</vt:i4>
      </vt:variant>
      <vt:variant>
        <vt:lpstr>Slide Titles</vt:lpstr>
      </vt:variant>
      <vt:variant>
        <vt:i4>39</vt:i4>
      </vt:variant>
    </vt:vector>
  </HeadingPairs>
  <TitlesOfParts>
    <vt:vector size="67" baseType="lpstr">
      <vt:lpstr>Office Theme</vt:lpstr>
      <vt:lpstr>1_Office Theme</vt:lpstr>
      <vt:lpstr>2_Office Theme</vt:lpstr>
      <vt:lpstr>Oriel</vt:lpstr>
      <vt:lpstr>1_Oriel</vt:lpstr>
      <vt:lpstr>5_Oriel</vt:lpstr>
      <vt:lpstr>6_Oriel</vt:lpstr>
      <vt:lpstr>7_Oriel</vt:lpstr>
      <vt:lpstr>8_Oriel</vt:lpstr>
      <vt:lpstr>9_Oriel</vt:lpstr>
      <vt:lpstr>10_Oriel</vt:lpstr>
      <vt:lpstr>11_Oriel</vt:lpstr>
      <vt:lpstr>12_Oriel</vt:lpstr>
      <vt:lpstr>13_Oriel</vt:lpstr>
      <vt:lpstr>14_Oriel</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PowerPoint Presentation</vt:lpstr>
      <vt:lpstr>PowerPoint Presentation</vt:lpstr>
      <vt:lpstr>PowerPoint Presentation</vt:lpstr>
      <vt:lpstr>Education and Training Pay A College Education’s Return on Investment (ROI)  in Idaho</vt:lpstr>
      <vt:lpstr>Post Recession 2007:   The Growth has been in college level jobs</vt:lpstr>
      <vt:lpstr>Idaho Business for Education (IBE) Study</vt:lpstr>
      <vt:lpstr>PowerPoint Presentation</vt:lpstr>
      <vt:lpstr>Demand for Certificates and Degrees is Keeping Up</vt:lpstr>
      <vt:lpstr>60% Goal Progress</vt:lpstr>
      <vt:lpstr>PowerPoint Presentation</vt:lpstr>
      <vt:lpstr>PowerPoint Presentation</vt:lpstr>
      <vt:lpstr>In-Migration to Idaho</vt:lpstr>
      <vt:lpstr>What do we need to do?</vt:lpstr>
      <vt:lpstr>Make Higher Education a Key Component of any Economic Development Discussion</vt:lpstr>
      <vt:lpstr>Strategies </vt:lpstr>
      <vt:lpstr> “Sometimes a student going to college is as simple as someone helping them to apply.”  (J. Watts, 2010) </vt:lpstr>
      <vt:lpstr>THE BASICS </vt:lpstr>
      <vt:lpstr>PowerPoint Presentation</vt:lpstr>
      <vt:lpstr>2005</vt:lpstr>
      <vt:lpstr> 2008</vt:lpstr>
      <vt:lpstr> 2010</vt:lpstr>
      <vt:lpstr> 2012</vt:lpstr>
      <vt:lpstr> 2013</vt:lpstr>
      <vt:lpstr> 2014</vt:lpstr>
      <vt:lpstr>PowerPoint Presentation</vt:lpstr>
      <vt:lpstr>ACAC Impact</vt:lpstr>
      <vt:lpstr>ACAC Impact</vt:lpstr>
      <vt:lpstr>ACAC Impact</vt:lpstr>
      <vt:lpstr>PARTICIPANTS</vt:lpstr>
      <vt:lpstr>PARTICIPANTS</vt:lpstr>
      <vt:lpstr>STUDENTS REPORT TALKING WITH THEIR PARENTS ABOUT COLLEGE</vt:lpstr>
      <vt:lpstr>COLLEGE APPLICATIONS AS REPORTED BY STUDENT SURVEYS</vt:lpstr>
      <vt:lpstr>COLLEGE APPLICATIONS AS REPORTED BY STUDENT SURVEYS</vt:lpstr>
      <vt:lpstr>COLLEGE APPLICATIONS AS REPORTED BY STUDENT SURVEYS</vt:lpstr>
      <vt:lpstr>STUDENTS ARE DISCUSSING THEIR PLANS WITH PARENTS</vt:lpstr>
      <vt:lpstr>PowerPoint Presentation</vt:lpstr>
      <vt:lpstr>Enter Text Here</vt:lpstr>
      <vt:lpstr>PowerPoint Presentation</vt:lpstr>
      <vt:lpstr>Create excitement!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Watson</dc:creator>
  <cp:lastModifiedBy>Mary Dowski</cp:lastModifiedBy>
  <cp:revision>47</cp:revision>
  <cp:lastPrinted>2014-10-02T19:29:09Z</cp:lastPrinted>
  <dcterms:created xsi:type="dcterms:W3CDTF">2014-07-09T20:29:09Z</dcterms:created>
  <dcterms:modified xsi:type="dcterms:W3CDTF">2014-10-07T16:16:19Z</dcterms:modified>
</cp:coreProperties>
</file>